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5"/>
  </p:sldMasterIdLst>
  <p:notesMasterIdLst>
    <p:notesMasterId r:id="rId12"/>
  </p:notesMasterIdLst>
  <p:handoutMasterIdLst>
    <p:handoutMasterId r:id="rId13"/>
  </p:handoutMasterIdLst>
  <p:sldIdLst>
    <p:sldId id="278" r:id="rId6"/>
    <p:sldId id="276" r:id="rId7"/>
    <p:sldId id="272" r:id="rId8"/>
    <p:sldId id="273" r:id="rId9"/>
    <p:sldId id="271" r:id="rId10"/>
    <p:sldId id="277" r:id="rId11"/>
  </p:sldIdLst>
  <p:sldSz cx="9144000" cy="6858000" type="screen4x3"/>
  <p:notesSz cx="6797675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vantti, Elli" initials="R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69C"/>
    <a:srgbClr val="00A98D"/>
    <a:srgbClr val="D51D59"/>
    <a:srgbClr val="A7A8A8"/>
    <a:srgbClr val="2C93AF"/>
    <a:srgbClr val="EFE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55" autoAdjust="0"/>
    <p:restoredTop sz="55803" autoAdjust="0"/>
  </p:normalViewPr>
  <p:slideViewPr>
    <p:cSldViewPr snapToGrid="0" showGuides="1">
      <p:cViewPr varScale="1">
        <p:scale>
          <a:sx n="68" d="100"/>
          <a:sy n="68" d="100"/>
        </p:scale>
        <p:origin x="19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037ED-8314-4DA7-A50E-8A4D480FF98F}" type="datetimeFigureOut">
              <a:rPr lang="fi-FI" smtClean="0"/>
              <a:t>22.6.2017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B137-8356-4374-84B6-ABCF4327634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2363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333375"/>
            <a:ext cx="5924550" cy="4443413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815722" y="5010377"/>
            <a:ext cx="5188892" cy="39243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241" y="9166275"/>
            <a:ext cx="1948667" cy="36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18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685800" y="307975"/>
            <a:ext cx="5486400" cy="41148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4022937" y="9722882"/>
            <a:ext cx="3076363" cy="51173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4B17F-B530-419C-AA60-C06106CDAE0E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568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_Esityksen otsikko ja ala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 hasCustomPrompt="1"/>
          </p:nvPr>
        </p:nvSpPr>
        <p:spPr>
          <a:xfrm>
            <a:off x="892969" y="3226279"/>
            <a:ext cx="7358063" cy="1970799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baseline="0">
                <a:solidFill>
                  <a:schemeClr val="tx2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+mj-lt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/>
            </a:pPr>
            <a:r>
              <a:rPr lang="fi-FI" sz="5625" dirty="0"/>
              <a:t>Esityksen otsikko</a:t>
            </a:r>
            <a:endParaRPr sz="5625" dirty="0"/>
          </a:p>
        </p:txBody>
      </p:sp>
      <p:sp>
        <p:nvSpPr>
          <p:cNvPr id="7" name="Shape 7"/>
          <p:cNvSpPr>
            <a:spLocks noGrp="1"/>
          </p:cNvSpPr>
          <p:nvPr>
            <p:ph type="body" idx="1" hasCustomPrompt="1"/>
          </p:nvPr>
        </p:nvSpPr>
        <p:spPr>
          <a:xfrm>
            <a:off x="892969" y="5197079"/>
            <a:ext cx="7358063" cy="91042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l" defTabSz="64291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554"/>
              </a:spcAft>
              <a:buClrTx/>
              <a:buSzTx/>
              <a:buFontTx/>
              <a:buNone/>
              <a:tabLst/>
              <a:defRPr sz="1969" b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defRPr>
            </a:lvl1pPr>
            <a:lvl2pPr marL="0" indent="0" algn="l">
              <a:spcBef>
                <a:spcPts val="0"/>
              </a:spcBef>
              <a:buSzTx/>
              <a:buNone/>
              <a:defRPr sz="2250">
                <a:latin typeface="+mn-lt"/>
                <a:ea typeface="Times New Roman"/>
                <a:cs typeface="Times New Roman"/>
                <a:sym typeface="Times New Roman"/>
              </a:defRPr>
            </a:lvl2pPr>
            <a:lvl3pPr marL="0" indent="0" algn="l">
              <a:spcBef>
                <a:spcPts val="0"/>
              </a:spcBef>
              <a:buSzTx/>
              <a:buNone/>
              <a:defRPr sz="2250">
                <a:latin typeface="+mn-lt"/>
                <a:ea typeface="Times New Roman"/>
                <a:cs typeface="Times New Roman"/>
                <a:sym typeface="Times New Roman"/>
              </a:defRPr>
            </a:lvl3pPr>
            <a:lvl4pPr marL="0" indent="0" algn="l">
              <a:spcBef>
                <a:spcPts val="0"/>
              </a:spcBef>
              <a:buSzTx/>
              <a:buNone/>
              <a:defRPr sz="2250">
                <a:latin typeface="+mn-lt"/>
                <a:ea typeface="Times New Roman"/>
                <a:cs typeface="Times New Roman"/>
                <a:sym typeface="Times New Roman"/>
              </a:defRPr>
            </a:lvl4pPr>
            <a:lvl5pPr marL="0" indent="0" algn="l">
              <a:spcBef>
                <a:spcPts val="0"/>
              </a:spcBef>
              <a:buSzTx/>
              <a:buNone/>
              <a:defRPr sz="2250">
                <a:latin typeface="+mn-lt"/>
                <a:ea typeface="Times New Roman"/>
                <a:cs typeface="Times New Roman"/>
                <a:sym typeface="Times New Roman"/>
              </a:defRPr>
            </a:lvl5pPr>
          </a:lstStyle>
          <a:p>
            <a:pPr lvl="0">
              <a:defRPr sz="1800"/>
            </a:pPr>
            <a:r>
              <a:rPr lang="fi-FI" sz="2250" dirty="0"/>
              <a:t>Lisäotsikko, Esittäjä ja päivämäärä</a:t>
            </a:r>
          </a:p>
        </p:txBody>
      </p:sp>
    </p:spTree>
    <p:extLst>
      <p:ext uri="{BB962C8B-B14F-4D97-AF65-F5344CB8AC3E}">
        <p14:creationId xmlns:p14="http://schemas.microsoft.com/office/powerpoint/2010/main" val="4108848236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_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/>
          <p:cNvSpPr/>
          <p:nvPr/>
        </p:nvSpPr>
        <p:spPr bwMode="auto">
          <a:xfrm>
            <a:off x="2167414" y="1024414"/>
            <a:ext cx="4809173" cy="4809173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4291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687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312058" y="1723073"/>
            <a:ext cx="4519886" cy="3574732"/>
          </a:xfrm>
        </p:spPr>
        <p:txBody>
          <a:bodyPr>
            <a:normAutofit/>
          </a:bodyPr>
          <a:lstStyle>
            <a:lvl1pPr algn="ctr">
              <a:defRPr sz="4246" b="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Väliotsikko</a:t>
            </a:r>
            <a:br>
              <a:rPr lang="fi-FI" dirty="0"/>
            </a:br>
            <a:r>
              <a:rPr lang="fi-FI" dirty="0"/>
              <a:t>(aihe vaihtuu)</a:t>
            </a:r>
          </a:p>
        </p:txBody>
      </p:sp>
    </p:spTree>
    <p:extLst>
      <p:ext uri="{BB962C8B-B14F-4D97-AF65-F5344CB8AC3E}">
        <p14:creationId xmlns:p14="http://schemas.microsoft.com/office/powerpoint/2010/main" val="1865668199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ja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17121" y="2924945"/>
            <a:ext cx="6909759" cy="2808311"/>
          </a:xfrm>
        </p:spPr>
        <p:txBody>
          <a:bodyPr>
            <a:normAutofit/>
          </a:bodyPr>
          <a:lstStyle>
            <a:lvl1pPr algn="ctr">
              <a:defRPr sz="3500" b="0">
                <a:solidFill>
                  <a:schemeClr val="tx1"/>
                </a:solidFill>
                <a:effectLst/>
                <a:latin typeface="Impact" panose="020B0806030902050204" pitchFamily="34" charset="0"/>
              </a:defRPr>
            </a:lvl1pPr>
          </a:lstStyle>
          <a:p>
            <a:r>
              <a:rPr lang="fi-FI" dirty="0"/>
              <a:t>Kiteytys</a:t>
            </a:r>
          </a:p>
        </p:txBody>
      </p:sp>
      <p:sp>
        <p:nvSpPr>
          <p:cNvPr id="2" name="Ellipsi 1"/>
          <p:cNvSpPr/>
          <p:nvPr/>
        </p:nvSpPr>
        <p:spPr bwMode="auto">
          <a:xfrm>
            <a:off x="3744000" y="1124744"/>
            <a:ext cx="1656000" cy="1656184"/>
          </a:xfrm>
          <a:prstGeom prst="ellipse">
            <a:avLst/>
          </a:prstGeom>
          <a:solidFill>
            <a:srgbClr val="2C93A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4401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215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39656" y="1471324"/>
            <a:ext cx="664689" cy="1022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396" tIns="42199" rIns="84396" bIns="42199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b="1">
                <a:solidFill>
                  <a:schemeClr val="tx1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148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296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445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592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i-FI" sz="6092" b="0" kern="0" dirty="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6002610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ysym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/>
          <p:cNvSpPr/>
          <p:nvPr/>
        </p:nvSpPr>
        <p:spPr bwMode="auto">
          <a:xfrm>
            <a:off x="3744000" y="1124744"/>
            <a:ext cx="1656000" cy="1656184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4401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215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39656" y="1471324"/>
            <a:ext cx="664689" cy="1022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396" tIns="42199" rIns="84396" bIns="42199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b="1">
                <a:solidFill>
                  <a:schemeClr val="tx1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148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296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445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592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i-FI" sz="6092" b="0" kern="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17121" y="2924945"/>
            <a:ext cx="6909759" cy="2808311"/>
          </a:xfrm>
        </p:spPr>
        <p:txBody>
          <a:bodyPr>
            <a:normAutofit/>
          </a:bodyPr>
          <a:lstStyle>
            <a:lvl1pPr algn="ctr">
              <a:defRPr sz="3500" b="0" baseline="0">
                <a:solidFill>
                  <a:schemeClr val="tx1"/>
                </a:solidFill>
                <a:effectLst/>
                <a:latin typeface="Impact" panose="020B0806030902050204" pitchFamily="34" charset="0"/>
              </a:defRPr>
            </a:lvl1pPr>
          </a:lstStyle>
          <a:p>
            <a:r>
              <a:rPr lang="fi-FI" dirty="0"/>
              <a:t>Pysäyttävä kysymys</a:t>
            </a:r>
          </a:p>
        </p:txBody>
      </p:sp>
    </p:spTree>
    <p:extLst>
      <p:ext uri="{BB962C8B-B14F-4D97-AF65-F5344CB8AC3E}">
        <p14:creationId xmlns:p14="http://schemas.microsoft.com/office/powerpoint/2010/main" val="2160585165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02257" y="2924945"/>
            <a:ext cx="7539487" cy="2808311"/>
          </a:xfrm>
        </p:spPr>
        <p:txBody>
          <a:bodyPr>
            <a:normAutofit/>
          </a:bodyPr>
          <a:lstStyle>
            <a:lvl1pPr algn="ctr">
              <a:defRPr sz="3500" b="0">
                <a:solidFill>
                  <a:schemeClr val="tx1"/>
                </a:solidFill>
                <a:effectLst/>
                <a:latin typeface="Impact" panose="020B0806030902050204" pitchFamily="34" charset="0"/>
              </a:defRPr>
            </a:lvl1pPr>
          </a:lstStyle>
          <a:p>
            <a:r>
              <a:rPr lang="fi-FI" dirty="0"/>
              <a:t>Lainaus</a:t>
            </a:r>
          </a:p>
        </p:txBody>
      </p:sp>
      <p:sp>
        <p:nvSpPr>
          <p:cNvPr id="2" name="Ellipsi 1"/>
          <p:cNvSpPr/>
          <p:nvPr/>
        </p:nvSpPr>
        <p:spPr bwMode="auto">
          <a:xfrm>
            <a:off x="3744000" y="1124744"/>
            <a:ext cx="1656000" cy="1656184"/>
          </a:xfrm>
          <a:prstGeom prst="ellips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4401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215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39655" y="1546466"/>
            <a:ext cx="664689" cy="15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396" tIns="42199" rIns="84396" bIns="42199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b="1">
                <a:solidFill>
                  <a:schemeClr val="tx1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148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296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445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592" algn="l" rtl="0" eaLnBrk="1" fontAlgn="base" hangingPunct="1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i-FI" sz="9600" kern="0" dirty="0">
                <a:solidFill>
                  <a:schemeClr val="bg1"/>
                </a:solidFill>
              </a:rPr>
              <a:t>”</a:t>
            </a:r>
          </a:p>
        </p:txBody>
      </p:sp>
      <p:sp>
        <p:nvSpPr>
          <p:cNvPr id="6" name="Tekstin paikkamerkki 13"/>
          <p:cNvSpPr>
            <a:spLocks noGrp="1"/>
          </p:cNvSpPr>
          <p:nvPr>
            <p:ph type="body" sz="quarter" idx="11" hasCustomPrompt="1"/>
          </p:nvPr>
        </p:nvSpPr>
        <p:spPr>
          <a:xfrm>
            <a:off x="802257" y="5733256"/>
            <a:ext cx="7539487" cy="647923"/>
          </a:xfrm>
        </p:spPr>
        <p:txBody>
          <a:bodyPr anchor="t"/>
          <a:lstStyle>
            <a:lvl1pPr algn="r">
              <a:defRPr sz="1846" baseline="0">
                <a:latin typeface="+mn-lt"/>
              </a:defRPr>
            </a:lvl1pPr>
          </a:lstStyle>
          <a:p>
            <a:pPr lvl="0"/>
            <a:r>
              <a:rPr lang="fi-FI" dirty="0"/>
              <a:t>- Lainatun nimi</a:t>
            </a:r>
          </a:p>
        </p:txBody>
      </p:sp>
    </p:spTree>
    <p:extLst>
      <p:ext uri="{BB962C8B-B14F-4D97-AF65-F5344CB8AC3E}">
        <p14:creationId xmlns:p14="http://schemas.microsoft.com/office/powerpoint/2010/main" val="3367611140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i 4"/>
          <p:cNvSpPr/>
          <p:nvPr/>
        </p:nvSpPr>
        <p:spPr bwMode="auto">
          <a:xfrm>
            <a:off x="2976583" y="5056803"/>
            <a:ext cx="159953" cy="204915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grpSp>
        <p:nvGrpSpPr>
          <p:cNvPr id="38" name="Ryhmä 37"/>
          <p:cNvGrpSpPr/>
          <p:nvPr userDrawn="1"/>
        </p:nvGrpSpPr>
        <p:grpSpPr>
          <a:xfrm>
            <a:off x="878228" y="625761"/>
            <a:ext cx="7823573" cy="5615315"/>
            <a:chOff x="653471" y="947184"/>
            <a:chExt cx="7823573" cy="5615315"/>
          </a:xfrm>
        </p:grpSpPr>
        <p:cxnSp>
          <p:nvCxnSpPr>
            <p:cNvPr id="39" name="Suora yhdysviiva 38"/>
            <p:cNvCxnSpPr/>
            <p:nvPr userDrawn="1"/>
          </p:nvCxnSpPr>
          <p:spPr bwMode="auto">
            <a:xfrm flipV="1">
              <a:off x="3252128" y="3686331"/>
              <a:ext cx="1275184" cy="1777435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Suora yhdysviiva 39"/>
            <p:cNvCxnSpPr>
              <a:stCxn id="47" idx="2"/>
            </p:cNvCxnSpPr>
            <p:nvPr userDrawn="1"/>
          </p:nvCxnSpPr>
          <p:spPr bwMode="auto">
            <a:xfrm>
              <a:off x="2384900" y="1823510"/>
              <a:ext cx="2171894" cy="1339948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Suora yhdysviiva 40"/>
            <p:cNvCxnSpPr/>
            <p:nvPr userDrawn="1"/>
          </p:nvCxnSpPr>
          <p:spPr bwMode="auto">
            <a:xfrm flipV="1">
              <a:off x="1655325" y="3101364"/>
              <a:ext cx="2732201" cy="914424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uora yhdysviiva 41"/>
            <p:cNvCxnSpPr/>
            <p:nvPr userDrawn="1"/>
          </p:nvCxnSpPr>
          <p:spPr bwMode="auto">
            <a:xfrm>
              <a:off x="4554642" y="3473907"/>
              <a:ext cx="3148747" cy="1103575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3" name="Suora yhdysviiva 42"/>
            <p:cNvCxnSpPr>
              <a:endCxn id="22" idx="0"/>
            </p:cNvCxnSpPr>
            <p:nvPr userDrawn="1"/>
          </p:nvCxnSpPr>
          <p:spPr bwMode="auto">
            <a:xfrm flipV="1">
              <a:off x="4512975" y="2295771"/>
              <a:ext cx="2732201" cy="914424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Suora yhdysviiva 45"/>
            <p:cNvCxnSpPr/>
            <p:nvPr userDrawn="1"/>
          </p:nvCxnSpPr>
          <p:spPr bwMode="auto">
            <a:xfrm>
              <a:off x="4536973" y="3099974"/>
              <a:ext cx="1302515" cy="2369663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49" name="Ryhmä 48"/>
            <p:cNvGrpSpPr/>
            <p:nvPr userDrawn="1"/>
          </p:nvGrpSpPr>
          <p:grpSpPr>
            <a:xfrm>
              <a:off x="3151981" y="1678186"/>
              <a:ext cx="2753972" cy="2753972"/>
              <a:chOff x="2721562" y="1656904"/>
              <a:chExt cx="3840884" cy="3840884"/>
            </a:xfrm>
          </p:grpSpPr>
          <p:sp>
            <p:nvSpPr>
              <p:cNvPr id="92" name="Ellipsi 91"/>
              <p:cNvSpPr/>
              <p:nvPr/>
            </p:nvSpPr>
            <p:spPr bwMode="auto">
              <a:xfrm>
                <a:off x="2721562" y="1656904"/>
                <a:ext cx="3840884" cy="3840884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4294" tIns="32147" rIns="64294" bIns="32147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64291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i-FI" sz="1687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pic>
            <p:nvPicPr>
              <p:cNvPr id="93" name="Kuva 92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57413" y="3090243"/>
                <a:ext cx="1827020" cy="1249682"/>
              </a:xfrm>
              <a:prstGeom prst="rect">
                <a:avLst/>
              </a:prstGeom>
            </p:spPr>
          </p:pic>
        </p:grpSp>
        <p:grpSp>
          <p:nvGrpSpPr>
            <p:cNvPr id="51" name="Ryhmä 50"/>
            <p:cNvGrpSpPr/>
            <p:nvPr userDrawn="1"/>
          </p:nvGrpSpPr>
          <p:grpSpPr>
            <a:xfrm>
              <a:off x="4868884" y="4484355"/>
              <a:ext cx="1950651" cy="1950651"/>
              <a:chOff x="5729194" y="802931"/>
              <a:chExt cx="1950651" cy="1950651"/>
            </a:xfrm>
          </p:grpSpPr>
          <p:sp>
            <p:nvSpPr>
              <p:cNvPr id="88" name="Ellipsi 87"/>
              <p:cNvSpPr/>
              <p:nvPr userDrawn="1"/>
            </p:nvSpPr>
            <p:spPr bwMode="auto">
              <a:xfrm>
                <a:off x="5729194" y="802931"/>
                <a:ext cx="1950651" cy="1950651"/>
              </a:xfrm>
              <a:prstGeom prst="ellipse">
                <a:avLst/>
              </a:prstGeom>
              <a:solidFill>
                <a:srgbClr val="3EA69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i-FI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grpSp>
            <p:nvGrpSpPr>
              <p:cNvPr id="89" name="Ryhmä 88"/>
              <p:cNvGrpSpPr/>
              <p:nvPr userDrawn="1"/>
            </p:nvGrpSpPr>
            <p:grpSpPr>
              <a:xfrm>
                <a:off x="6013308" y="1453199"/>
                <a:ext cx="1559384" cy="750227"/>
                <a:chOff x="6478423" y="1952875"/>
                <a:chExt cx="1649275" cy="793473"/>
              </a:xfrm>
            </p:grpSpPr>
            <p:sp>
              <p:nvSpPr>
                <p:cNvPr id="90" name="Tekstiruutu 89"/>
                <p:cNvSpPr txBox="1"/>
                <p:nvPr userDrawn="1"/>
              </p:nvSpPr>
              <p:spPr bwMode="auto">
                <a:xfrm>
                  <a:off x="6478423" y="2355738"/>
                  <a:ext cx="1649275" cy="3906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fi-FI" sz="1800" b="1" kern="0" dirty="0">
                      <a:solidFill>
                        <a:schemeClr val="bg1"/>
                      </a:solidFill>
                      <a:latin typeface="+mn-lt"/>
                      <a:cs typeface="Arial" panose="020B0604020202020204" pitchFamily="34" charset="0"/>
                    </a:rPr>
                    <a:t>proplus.fi</a:t>
                  </a:r>
                  <a:endParaRPr lang="fi-FI" sz="2000" b="1" kern="0" dirty="0">
                    <a:solidFill>
                      <a:schemeClr val="bg1"/>
                    </a:solidFill>
                    <a:latin typeface="+mn-lt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91" name="Kuva 90"/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527811" y="1952875"/>
                  <a:ext cx="1373783" cy="584096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8" name="Ryhmä 57"/>
            <p:cNvGrpSpPr/>
            <p:nvPr userDrawn="1"/>
          </p:nvGrpSpPr>
          <p:grpSpPr>
            <a:xfrm>
              <a:off x="1640214" y="947184"/>
              <a:ext cx="1489371" cy="1489371"/>
              <a:chOff x="1849784" y="960531"/>
              <a:chExt cx="1702177" cy="1702177"/>
            </a:xfrm>
          </p:grpSpPr>
          <p:sp>
            <p:nvSpPr>
              <p:cNvPr id="86" name="Ellipsi 85"/>
              <p:cNvSpPr/>
              <p:nvPr userDrawn="1"/>
            </p:nvSpPr>
            <p:spPr bwMode="auto">
              <a:xfrm>
                <a:off x="1849784" y="960531"/>
                <a:ext cx="1702177" cy="1702177"/>
              </a:xfrm>
              <a:prstGeom prst="ellipse">
                <a:avLst/>
              </a:prstGeom>
              <a:solidFill>
                <a:schemeClr val="tx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i-FI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pic>
            <p:nvPicPr>
              <p:cNvPr id="87" name="Kuva 86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39556" y="1661170"/>
                <a:ext cx="1322632" cy="300899"/>
              </a:xfrm>
              <a:prstGeom prst="rect">
                <a:avLst/>
              </a:prstGeom>
            </p:spPr>
          </p:pic>
        </p:grpSp>
        <p:grpSp>
          <p:nvGrpSpPr>
            <p:cNvPr id="64" name="Ryhmä 63"/>
            <p:cNvGrpSpPr/>
            <p:nvPr userDrawn="1"/>
          </p:nvGrpSpPr>
          <p:grpSpPr>
            <a:xfrm>
              <a:off x="653471" y="2754218"/>
              <a:ext cx="1970250" cy="1970250"/>
              <a:chOff x="5077146" y="4320972"/>
              <a:chExt cx="1970250" cy="1970250"/>
            </a:xfrm>
          </p:grpSpPr>
          <p:sp>
            <p:nvSpPr>
              <p:cNvPr id="83" name="Ellipsi 82"/>
              <p:cNvSpPr/>
              <p:nvPr userDrawn="1"/>
            </p:nvSpPr>
            <p:spPr bwMode="auto">
              <a:xfrm>
                <a:off x="5077146" y="4320972"/>
                <a:ext cx="1970250" cy="1970250"/>
              </a:xfrm>
              <a:prstGeom prst="ellipse">
                <a:avLst/>
              </a:prstGeom>
              <a:solidFill>
                <a:srgbClr val="3EA69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i-FI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4" name="Tekstiruutu 83"/>
              <p:cNvSpPr txBox="1"/>
              <p:nvPr userDrawn="1"/>
            </p:nvSpPr>
            <p:spPr bwMode="auto">
              <a:xfrm>
                <a:off x="5371095" y="5375052"/>
                <a:ext cx="1559384" cy="400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i-FI" sz="2000" b="1" kern="0" dirty="0">
                    <a:solidFill>
                      <a:schemeClr val="bg1"/>
                    </a:solidFill>
                    <a:latin typeface="+mn-lt"/>
                    <a:cs typeface="Arial" panose="020B0604020202020204" pitchFamily="34" charset="0"/>
                  </a:rPr>
                  <a:t>protv.fi</a:t>
                </a:r>
              </a:p>
            </p:txBody>
          </p:sp>
          <p:pic>
            <p:nvPicPr>
              <p:cNvPr id="85" name="Kuva 84"/>
              <p:cNvPicPr>
                <a:picLocks noChangeAspect="1"/>
              </p:cNvPicPr>
              <p:nvPr userDrawn="1"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6995" y="5034172"/>
                <a:ext cx="1296183" cy="482705"/>
              </a:xfrm>
              <a:prstGeom prst="rect">
                <a:avLst/>
              </a:prstGeom>
            </p:spPr>
          </p:pic>
        </p:grpSp>
        <p:grpSp>
          <p:nvGrpSpPr>
            <p:cNvPr id="65" name="Ryhmä 64"/>
            <p:cNvGrpSpPr/>
            <p:nvPr userDrawn="1"/>
          </p:nvGrpSpPr>
          <p:grpSpPr>
            <a:xfrm>
              <a:off x="6204847" y="1278108"/>
              <a:ext cx="2059865" cy="2039072"/>
              <a:chOff x="4853620" y="4472825"/>
              <a:chExt cx="1865004" cy="1846178"/>
            </a:xfrm>
          </p:grpSpPr>
          <p:sp>
            <p:nvSpPr>
              <p:cNvPr id="79" name="Ellipsi 78"/>
              <p:cNvSpPr/>
              <p:nvPr userDrawn="1"/>
            </p:nvSpPr>
            <p:spPr bwMode="auto">
              <a:xfrm>
                <a:off x="4853620" y="4472825"/>
                <a:ext cx="1846178" cy="1846178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i-FI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grpSp>
            <p:nvGrpSpPr>
              <p:cNvPr id="80" name="Ryhmä 79"/>
              <p:cNvGrpSpPr/>
              <p:nvPr userDrawn="1"/>
            </p:nvGrpSpPr>
            <p:grpSpPr>
              <a:xfrm>
                <a:off x="4872446" y="5145562"/>
                <a:ext cx="1846178" cy="587200"/>
                <a:chOff x="4872446" y="5142188"/>
                <a:chExt cx="1846178" cy="587200"/>
              </a:xfrm>
            </p:grpSpPr>
            <p:sp>
              <p:nvSpPr>
                <p:cNvPr id="81" name="Tekstiruutu 80"/>
                <p:cNvSpPr txBox="1"/>
                <p:nvPr userDrawn="1"/>
              </p:nvSpPr>
              <p:spPr bwMode="auto">
                <a:xfrm>
                  <a:off x="4872446" y="5390844"/>
                  <a:ext cx="1846178" cy="3385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fi-FI" sz="1600" b="1" kern="0" dirty="0">
                      <a:solidFill>
                        <a:schemeClr val="bg1"/>
                      </a:solidFill>
                      <a:latin typeface="+mn-lt"/>
                      <a:cs typeface="Arial" panose="020B0604020202020204" pitchFamily="34" charset="0"/>
                    </a:rPr>
                    <a:t>ammattiliittopro</a:t>
                  </a:r>
                </a:p>
              </p:txBody>
            </p:sp>
            <p:pic>
              <p:nvPicPr>
                <p:cNvPr id="82" name="Kuva 81"/>
                <p:cNvPicPr>
                  <a:picLocks noChangeAspect="1"/>
                </p:cNvPicPr>
                <p:nvPr userDrawn="1"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83214" y="5142188"/>
                  <a:ext cx="1400008" cy="28770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6" name="Ryhmä 65"/>
            <p:cNvGrpSpPr/>
            <p:nvPr userDrawn="1"/>
          </p:nvGrpSpPr>
          <p:grpSpPr>
            <a:xfrm>
              <a:off x="6917463" y="3697228"/>
              <a:ext cx="1559581" cy="1500380"/>
              <a:chOff x="6067004" y="3045693"/>
              <a:chExt cx="1559581" cy="1500380"/>
            </a:xfrm>
          </p:grpSpPr>
          <p:sp>
            <p:nvSpPr>
              <p:cNvPr id="75" name="Ellipsi 74"/>
              <p:cNvSpPr/>
              <p:nvPr userDrawn="1"/>
            </p:nvSpPr>
            <p:spPr bwMode="auto">
              <a:xfrm>
                <a:off x="6096506" y="3045693"/>
                <a:ext cx="1500380" cy="150038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i-FI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76" name="Tekstiruutu 75"/>
              <p:cNvSpPr txBox="1"/>
              <p:nvPr userDrawn="1"/>
            </p:nvSpPr>
            <p:spPr bwMode="auto">
              <a:xfrm>
                <a:off x="6067004" y="3814509"/>
                <a:ext cx="1559581" cy="369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i-FI" sz="1800" b="1" kern="0" dirty="0">
                    <a:solidFill>
                      <a:schemeClr val="bg1"/>
                    </a:solidFill>
                    <a:latin typeface="+mn-lt"/>
                    <a:cs typeface="Arial" panose="020B0604020202020204" pitchFamily="34" charset="0"/>
                  </a:rPr>
                  <a:t>@proliitto</a:t>
                </a:r>
              </a:p>
            </p:txBody>
          </p:sp>
          <p:pic>
            <p:nvPicPr>
              <p:cNvPr id="78" name="Kuva 77"/>
              <p:cNvPicPr>
                <a:picLocks noChangeAspect="1"/>
              </p:cNvPicPr>
              <p:nvPr userDrawn="1"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0334" b="13927"/>
              <a:stretch/>
            </p:blipFill>
            <p:spPr>
              <a:xfrm>
                <a:off x="6677016" y="3434461"/>
                <a:ext cx="425619" cy="421610"/>
              </a:xfrm>
              <a:prstGeom prst="rect">
                <a:avLst/>
              </a:prstGeom>
            </p:spPr>
          </p:pic>
        </p:grpSp>
        <p:grpSp>
          <p:nvGrpSpPr>
            <p:cNvPr id="67" name="Ryhmä 66"/>
            <p:cNvGrpSpPr/>
            <p:nvPr userDrawn="1"/>
          </p:nvGrpSpPr>
          <p:grpSpPr>
            <a:xfrm>
              <a:off x="2174153" y="4591673"/>
              <a:ext cx="1970826" cy="1970826"/>
              <a:chOff x="2044447" y="4580532"/>
              <a:chExt cx="1970826" cy="1970826"/>
            </a:xfrm>
          </p:grpSpPr>
          <p:sp>
            <p:nvSpPr>
              <p:cNvPr id="69" name="Ellipsi 68"/>
              <p:cNvSpPr/>
              <p:nvPr userDrawn="1"/>
            </p:nvSpPr>
            <p:spPr bwMode="auto">
              <a:xfrm>
                <a:off x="2044447" y="4580532"/>
                <a:ext cx="1970826" cy="1970826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i-FI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70" name="Tekstiruutu 69"/>
              <p:cNvSpPr txBox="1"/>
              <p:nvPr userDrawn="1"/>
            </p:nvSpPr>
            <p:spPr bwMode="auto">
              <a:xfrm>
                <a:off x="2254606" y="5659188"/>
                <a:ext cx="1585001" cy="369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i-FI" sz="1800" b="1" kern="0" dirty="0">
                    <a:solidFill>
                      <a:schemeClr val="bg1"/>
                    </a:solidFill>
                    <a:latin typeface="+mn-lt"/>
                    <a:cs typeface="Arial" panose="020B0604020202020204" pitchFamily="34" charset="0"/>
                  </a:rPr>
                  <a:t>@proliitto</a:t>
                </a:r>
              </a:p>
            </p:txBody>
          </p:sp>
          <p:pic>
            <p:nvPicPr>
              <p:cNvPr id="72" name="Kuva 71"/>
              <p:cNvPicPr>
                <a:picLocks noChangeAspect="1"/>
              </p:cNvPicPr>
              <p:nvPr userDrawn="1"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4926" t="-7694" b="-1"/>
              <a:stretch/>
            </p:blipFill>
            <p:spPr>
              <a:xfrm>
                <a:off x="2789580" y="5165793"/>
                <a:ext cx="565537" cy="451177"/>
              </a:xfrm>
              <a:prstGeom prst="rect">
                <a:avLst/>
              </a:prstGeom>
            </p:spPr>
          </p:pic>
        </p:grpSp>
      </p:grpSp>
      <p:sp>
        <p:nvSpPr>
          <p:cNvPr id="94" name="Ellipsi 93"/>
          <p:cNvSpPr/>
          <p:nvPr userDrawn="1"/>
        </p:nvSpPr>
        <p:spPr bwMode="auto">
          <a:xfrm>
            <a:off x="3011087" y="4987795"/>
            <a:ext cx="159953" cy="204915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4623415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senetu_loma_vapaa-a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8"/>
            <a:ext cx="2655984" cy="1877663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59922" y="2786332"/>
            <a:ext cx="7824157" cy="1535501"/>
          </a:xfrm>
        </p:spPr>
        <p:txBody>
          <a:bodyPr>
            <a:normAutofit/>
          </a:bodyPr>
          <a:lstStyle>
            <a:lvl1pPr algn="ctr">
              <a:defRPr sz="4246" b="0" baseline="0">
                <a:solidFill>
                  <a:schemeClr val="tx1"/>
                </a:solidFill>
                <a:effectLst/>
                <a:latin typeface="Impact" panose="020B0806030902050204" pitchFamily="34" charset="0"/>
              </a:defRPr>
            </a:lvl1pPr>
          </a:lstStyle>
          <a:p>
            <a:r>
              <a:rPr lang="fi-FI" dirty="0"/>
              <a:t>Yhden rivin otsikko</a:t>
            </a:r>
          </a:p>
        </p:txBody>
      </p:sp>
      <p:sp>
        <p:nvSpPr>
          <p:cNvPr id="6" name="Tekstin paikkamerkki 13"/>
          <p:cNvSpPr>
            <a:spLocks noGrp="1"/>
          </p:cNvSpPr>
          <p:nvPr>
            <p:ph type="body" sz="quarter" idx="11" hasCustomPrompt="1"/>
          </p:nvPr>
        </p:nvSpPr>
        <p:spPr>
          <a:xfrm>
            <a:off x="659922" y="4321834"/>
            <a:ext cx="7824157" cy="1992702"/>
          </a:xfrm>
        </p:spPr>
        <p:txBody>
          <a:bodyPr anchor="t"/>
          <a:lstStyle>
            <a:lvl1pPr algn="l">
              <a:defRPr sz="1846" baseline="0">
                <a:latin typeface="+mn-lt"/>
              </a:defRPr>
            </a:lvl1pPr>
          </a:lstStyle>
          <a:p>
            <a:pPr lvl="0"/>
            <a:r>
              <a:rPr lang="fi-FI" dirty="0"/>
              <a:t>Jäsenedun esittelytekstiä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8"/>
            <a:ext cx="2655984" cy="187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39659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senetu_l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69"/>
            <a:ext cx="2655984" cy="1877663"/>
          </a:xfrm>
          <a:prstGeom prst="rect">
            <a:avLst/>
          </a:prstGeom>
        </p:spPr>
      </p:pic>
      <p:sp>
        <p:nvSpPr>
          <p:cNvPr id="15" name="Tekstin paikkamerkki 13"/>
          <p:cNvSpPr>
            <a:spLocks noGrp="1"/>
          </p:cNvSpPr>
          <p:nvPr>
            <p:ph type="body" sz="quarter" idx="11" hasCustomPrompt="1"/>
          </p:nvPr>
        </p:nvSpPr>
        <p:spPr>
          <a:xfrm>
            <a:off x="659922" y="4321834"/>
            <a:ext cx="7824157" cy="1992702"/>
          </a:xfrm>
        </p:spPr>
        <p:txBody>
          <a:bodyPr anchor="t"/>
          <a:lstStyle>
            <a:lvl1pPr algn="l">
              <a:defRPr sz="1846" baseline="0">
                <a:latin typeface="+mn-lt"/>
              </a:defRPr>
            </a:lvl1pPr>
          </a:lstStyle>
          <a:p>
            <a:pPr lvl="0"/>
            <a:r>
              <a:rPr lang="fi-FI" dirty="0"/>
              <a:t>Jäsenedun esittelytekstiä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59922" y="2786332"/>
            <a:ext cx="7824157" cy="1535501"/>
          </a:xfrm>
        </p:spPr>
        <p:txBody>
          <a:bodyPr>
            <a:normAutofit/>
          </a:bodyPr>
          <a:lstStyle>
            <a:lvl1pPr algn="ctr">
              <a:defRPr sz="4246" b="0" baseline="0">
                <a:solidFill>
                  <a:schemeClr val="tx1"/>
                </a:solidFill>
                <a:effectLst/>
                <a:latin typeface="Impact" panose="020B0806030902050204" pitchFamily="34" charset="0"/>
              </a:defRPr>
            </a:lvl1pPr>
          </a:lstStyle>
          <a:p>
            <a:r>
              <a:rPr lang="fi-FI" dirty="0"/>
              <a:t>Yhden rivin otsikko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69"/>
            <a:ext cx="2655984" cy="187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272208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senetu_asiantuntij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4"/>
            <a:ext cx="2655984" cy="1877663"/>
          </a:xfrm>
          <a:prstGeom prst="rect">
            <a:avLst/>
          </a:prstGeom>
        </p:spPr>
      </p:pic>
      <p:sp>
        <p:nvSpPr>
          <p:cNvPr id="14" name="Tekstin paikkamerkki 13"/>
          <p:cNvSpPr>
            <a:spLocks noGrp="1"/>
          </p:cNvSpPr>
          <p:nvPr>
            <p:ph type="body" sz="quarter" idx="11" hasCustomPrompt="1"/>
          </p:nvPr>
        </p:nvSpPr>
        <p:spPr>
          <a:xfrm>
            <a:off x="659922" y="4321834"/>
            <a:ext cx="7824157" cy="1992702"/>
          </a:xfrm>
        </p:spPr>
        <p:txBody>
          <a:bodyPr anchor="t"/>
          <a:lstStyle>
            <a:lvl1pPr algn="l">
              <a:defRPr sz="1846" baseline="0">
                <a:latin typeface="+mn-lt"/>
              </a:defRPr>
            </a:lvl1pPr>
          </a:lstStyle>
          <a:p>
            <a:pPr lvl="0"/>
            <a:r>
              <a:rPr lang="fi-FI" dirty="0"/>
              <a:t>Jäsenedun esittelytekstiä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59922" y="2786332"/>
            <a:ext cx="7824157" cy="1535501"/>
          </a:xfrm>
        </p:spPr>
        <p:txBody>
          <a:bodyPr>
            <a:normAutofit/>
          </a:bodyPr>
          <a:lstStyle>
            <a:lvl1pPr algn="ctr">
              <a:defRPr sz="4246" b="0" baseline="0">
                <a:solidFill>
                  <a:schemeClr val="tx1"/>
                </a:solidFill>
                <a:effectLst/>
                <a:latin typeface="Impact" panose="020B0806030902050204" pitchFamily="34" charset="0"/>
              </a:defRPr>
            </a:lvl1pPr>
          </a:lstStyle>
          <a:p>
            <a:r>
              <a:rPr lang="fi-FI" dirty="0"/>
              <a:t>Yhden rivin otsikko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4"/>
            <a:ext cx="2655984" cy="187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867088"/>
      </p:ext>
    </p:extLst>
  </p:cSld>
  <p:clrMapOvr>
    <a:masterClrMapping/>
  </p:clrMapOvr>
  <p:transition spd="med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senetu_raha ja talo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0"/>
            <a:ext cx="2655984" cy="1877663"/>
          </a:xfrm>
          <a:prstGeom prst="rect">
            <a:avLst/>
          </a:prstGeom>
        </p:spPr>
      </p:pic>
      <p:sp>
        <p:nvSpPr>
          <p:cNvPr id="14" name="Tekstin paikkamerkki 13"/>
          <p:cNvSpPr>
            <a:spLocks noGrp="1"/>
          </p:cNvSpPr>
          <p:nvPr>
            <p:ph type="body" sz="quarter" idx="11" hasCustomPrompt="1"/>
          </p:nvPr>
        </p:nvSpPr>
        <p:spPr>
          <a:xfrm>
            <a:off x="659922" y="4321834"/>
            <a:ext cx="7824157" cy="1992702"/>
          </a:xfrm>
        </p:spPr>
        <p:txBody>
          <a:bodyPr anchor="t"/>
          <a:lstStyle>
            <a:lvl1pPr algn="l">
              <a:defRPr sz="1846" baseline="0">
                <a:latin typeface="+mn-lt"/>
              </a:defRPr>
            </a:lvl1pPr>
          </a:lstStyle>
          <a:p>
            <a:pPr lvl="0"/>
            <a:r>
              <a:rPr lang="fi-FI" dirty="0"/>
              <a:t>Jäsenedun esittelytekstiä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59922" y="2786332"/>
            <a:ext cx="7824157" cy="1535501"/>
          </a:xfrm>
        </p:spPr>
        <p:txBody>
          <a:bodyPr>
            <a:normAutofit/>
          </a:bodyPr>
          <a:lstStyle>
            <a:lvl1pPr algn="ctr">
              <a:defRPr sz="4246" b="0" baseline="0">
                <a:solidFill>
                  <a:schemeClr val="tx1"/>
                </a:solidFill>
                <a:effectLst/>
                <a:latin typeface="Impact" panose="020B0806030902050204" pitchFamily="34" charset="0"/>
              </a:defRPr>
            </a:lvl1pPr>
          </a:lstStyle>
          <a:p>
            <a:r>
              <a:rPr lang="fi-FI" dirty="0"/>
              <a:t>Yhden rivin otsikko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0"/>
            <a:ext cx="2655984" cy="187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831191"/>
      </p:ext>
    </p:extLst>
  </p:cSld>
  <p:clrMapOvr>
    <a:masterClrMapping/>
  </p:clrMapOvr>
  <p:transition spd="med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senetu_työttömyystur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0"/>
            <a:ext cx="2655984" cy="1877663"/>
          </a:xfrm>
          <a:prstGeom prst="rect">
            <a:avLst/>
          </a:prstGeom>
        </p:spPr>
      </p:pic>
      <p:sp>
        <p:nvSpPr>
          <p:cNvPr id="13" name="Tekstin paikkamerkki 13"/>
          <p:cNvSpPr>
            <a:spLocks noGrp="1"/>
          </p:cNvSpPr>
          <p:nvPr>
            <p:ph type="body" sz="quarter" idx="11" hasCustomPrompt="1"/>
          </p:nvPr>
        </p:nvSpPr>
        <p:spPr>
          <a:xfrm>
            <a:off x="659922" y="4321834"/>
            <a:ext cx="7824157" cy="1992702"/>
          </a:xfrm>
        </p:spPr>
        <p:txBody>
          <a:bodyPr anchor="t"/>
          <a:lstStyle>
            <a:lvl1pPr algn="l">
              <a:defRPr sz="1846" baseline="0">
                <a:latin typeface="+mn-lt"/>
              </a:defRPr>
            </a:lvl1pPr>
          </a:lstStyle>
          <a:p>
            <a:pPr lvl="0"/>
            <a:r>
              <a:rPr lang="fi-FI" dirty="0"/>
              <a:t>Jäsenedun esittelytekstiä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59922" y="2786332"/>
            <a:ext cx="7824157" cy="1535501"/>
          </a:xfrm>
        </p:spPr>
        <p:txBody>
          <a:bodyPr>
            <a:normAutofit/>
          </a:bodyPr>
          <a:lstStyle>
            <a:lvl1pPr algn="ctr">
              <a:defRPr sz="4246" b="0" baseline="0">
                <a:solidFill>
                  <a:schemeClr val="tx1"/>
                </a:solidFill>
                <a:effectLst/>
                <a:latin typeface="Impact" panose="020B0806030902050204" pitchFamily="34" charset="0"/>
              </a:defRPr>
            </a:lvl1pPr>
          </a:lstStyle>
          <a:p>
            <a:r>
              <a:rPr lang="fi-FI" dirty="0"/>
              <a:t>Yhden rivin otsikko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0"/>
            <a:ext cx="2655984" cy="187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814880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2057399"/>
            <a:ext cx="7772400" cy="4139803"/>
          </a:xfrm>
        </p:spPr>
        <p:txBody>
          <a:bodyPr anchor="ctr">
            <a:normAutofit/>
          </a:bodyPr>
          <a:lstStyle>
            <a:lvl1pPr>
              <a:spcBef>
                <a:spcPts val="0"/>
              </a:spcBef>
              <a:spcAft>
                <a:spcPts val="554"/>
              </a:spcAft>
              <a:defRPr/>
            </a:lvl1pPr>
            <a:lvl2pPr>
              <a:spcBef>
                <a:spcPts val="0"/>
              </a:spcBef>
              <a:spcAft>
                <a:spcPts val="554"/>
              </a:spcAft>
              <a:defRPr/>
            </a:lvl2pPr>
            <a:lvl3pPr>
              <a:spcBef>
                <a:spcPts val="0"/>
              </a:spcBef>
              <a:spcAft>
                <a:spcPts val="554"/>
              </a:spcAft>
              <a:defRPr/>
            </a:lvl3pPr>
            <a:lvl4pPr>
              <a:spcBef>
                <a:spcPts val="0"/>
              </a:spcBef>
              <a:spcAft>
                <a:spcPts val="554"/>
              </a:spcAft>
              <a:defRPr/>
            </a:lvl4pPr>
            <a:lvl5pPr>
              <a:spcBef>
                <a:spcPts val="0"/>
              </a:spcBef>
              <a:spcAft>
                <a:spcPts val="55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Otsikko 1"/>
          <p:cNvSpPr>
            <a:spLocks noGrp="1"/>
          </p:cNvSpPr>
          <p:nvPr>
            <p:ph type="title" hasCustomPrompt="1"/>
          </p:nvPr>
        </p:nvSpPr>
        <p:spPr>
          <a:xfrm>
            <a:off x="685800" y="250166"/>
            <a:ext cx="7772400" cy="1807233"/>
          </a:xfrm>
        </p:spPr>
        <p:txBody>
          <a:bodyPr anchor="ctr">
            <a:normAutofit/>
          </a:bodyPr>
          <a:lstStyle>
            <a:lvl1pPr>
              <a:defRPr sz="3500"/>
            </a:lvl1pPr>
          </a:lstStyle>
          <a:p>
            <a:r>
              <a:rPr lang="fi-FI" dirty="0"/>
              <a:t>Otsikko</a:t>
            </a:r>
          </a:p>
        </p:txBody>
      </p:sp>
    </p:spTree>
    <p:extLst>
      <p:ext uri="{BB962C8B-B14F-4D97-AF65-F5344CB8AC3E}">
        <p14:creationId xmlns:p14="http://schemas.microsoft.com/office/powerpoint/2010/main" val="3487139185"/>
      </p:ext>
    </p:extLst>
  </p:cSld>
  <p:clrMapOvr>
    <a:masterClrMapping/>
  </p:clrMapOvr>
  <p:transition spd="med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senetu_koul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0"/>
            <a:ext cx="2655984" cy="187766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978257"/>
            <a:ext cx="2655984" cy="1877663"/>
          </a:xfrm>
          <a:prstGeom prst="rect">
            <a:avLst/>
          </a:prstGeom>
        </p:spPr>
      </p:pic>
      <p:sp>
        <p:nvSpPr>
          <p:cNvPr id="12" name="Tekstin paikkamerkki 13"/>
          <p:cNvSpPr>
            <a:spLocks noGrp="1"/>
          </p:cNvSpPr>
          <p:nvPr>
            <p:ph type="body" sz="quarter" idx="11" hasCustomPrompt="1"/>
          </p:nvPr>
        </p:nvSpPr>
        <p:spPr>
          <a:xfrm>
            <a:off x="659922" y="4321834"/>
            <a:ext cx="7824157" cy="1992702"/>
          </a:xfrm>
        </p:spPr>
        <p:txBody>
          <a:bodyPr anchor="t"/>
          <a:lstStyle>
            <a:lvl1pPr algn="l">
              <a:defRPr sz="1846" baseline="0">
                <a:latin typeface="+mn-lt"/>
              </a:defRPr>
            </a:lvl1pPr>
          </a:lstStyle>
          <a:p>
            <a:pPr lvl="0"/>
            <a:r>
              <a:rPr lang="fi-FI" dirty="0"/>
              <a:t>Jäsenedun esittelytekstiä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59922" y="2786332"/>
            <a:ext cx="7824157" cy="1535501"/>
          </a:xfrm>
        </p:spPr>
        <p:txBody>
          <a:bodyPr>
            <a:normAutofit/>
          </a:bodyPr>
          <a:lstStyle>
            <a:lvl1pPr algn="ctr">
              <a:defRPr sz="4246" b="0" baseline="0">
                <a:solidFill>
                  <a:schemeClr val="tx1"/>
                </a:solidFill>
                <a:effectLst/>
                <a:latin typeface="Impact" panose="020B0806030902050204" pitchFamily="34" charset="0"/>
              </a:defRPr>
            </a:lvl1pPr>
          </a:lstStyle>
          <a:p>
            <a:r>
              <a:rPr lang="fi-FI" dirty="0"/>
              <a:t>Yhden rivin otsikko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1012770"/>
            <a:ext cx="2655984" cy="1877663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34" y="978257"/>
            <a:ext cx="2655984" cy="187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30123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1" y="2688331"/>
            <a:ext cx="3679165" cy="3508871"/>
          </a:xfrm>
        </p:spPr>
        <p:txBody>
          <a:bodyPr anchor="t">
            <a:normAutofit/>
          </a:bodyPr>
          <a:lstStyle>
            <a:lvl1pPr marL="342900" indent="-342900"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0"/>
              </a:spcBef>
              <a:spcAft>
                <a:spcPts val="554"/>
              </a:spcAft>
              <a:defRPr/>
            </a:lvl2pPr>
            <a:lvl3pPr>
              <a:spcBef>
                <a:spcPts val="0"/>
              </a:spcBef>
              <a:spcAft>
                <a:spcPts val="554"/>
              </a:spcAft>
              <a:defRPr/>
            </a:lvl3pPr>
            <a:lvl4pPr>
              <a:spcBef>
                <a:spcPts val="0"/>
              </a:spcBef>
              <a:spcAft>
                <a:spcPts val="554"/>
              </a:spcAft>
              <a:defRPr/>
            </a:lvl4pPr>
            <a:lvl5pPr>
              <a:spcBef>
                <a:spcPts val="0"/>
              </a:spcBef>
              <a:spcAft>
                <a:spcPts val="55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Otsikko 1"/>
          <p:cNvSpPr>
            <a:spLocks noGrp="1"/>
          </p:cNvSpPr>
          <p:nvPr>
            <p:ph type="title" hasCustomPrompt="1"/>
          </p:nvPr>
        </p:nvSpPr>
        <p:spPr>
          <a:xfrm>
            <a:off x="685800" y="838316"/>
            <a:ext cx="7772400" cy="630932"/>
          </a:xfrm>
        </p:spPr>
        <p:txBody>
          <a:bodyPr anchor="ctr">
            <a:spAutoFit/>
          </a:bodyPr>
          <a:lstStyle>
            <a:lvl1pPr>
              <a:defRPr sz="3500"/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0"/>
          </p:nvPr>
        </p:nvSpPr>
        <p:spPr>
          <a:xfrm>
            <a:off x="4779035" y="2688331"/>
            <a:ext cx="3679165" cy="3508871"/>
          </a:xfrm>
        </p:spPr>
        <p:txBody>
          <a:bodyPr anchor="t">
            <a:normAutofit/>
          </a:bodyPr>
          <a:lstStyle>
            <a:lvl1pPr marL="342900" indent="-342900"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0"/>
              </a:spcBef>
              <a:spcAft>
                <a:spcPts val="554"/>
              </a:spcAft>
              <a:defRPr/>
            </a:lvl2pPr>
            <a:lvl3pPr>
              <a:spcBef>
                <a:spcPts val="0"/>
              </a:spcBef>
              <a:spcAft>
                <a:spcPts val="554"/>
              </a:spcAft>
              <a:defRPr/>
            </a:lvl3pPr>
            <a:lvl4pPr>
              <a:spcBef>
                <a:spcPts val="0"/>
              </a:spcBef>
              <a:spcAft>
                <a:spcPts val="554"/>
              </a:spcAft>
              <a:defRPr/>
            </a:lvl4pPr>
            <a:lvl5pPr>
              <a:spcBef>
                <a:spcPts val="0"/>
              </a:spcBef>
              <a:spcAft>
                <a:spcPts val="55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9" name="Suora yhdysviiva 8"/>
          <p:cNvCxnSpPr/>
          <p:nvPr userDrawn="1"/>
        </p:nvCxnSpPr>
        <p:spPr bwMode="auto">
          <a:xfrm>
            <a:off x="4546121" y="2441275"/>
            <a:ext cx="0" cy="376974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Tekstin paikkamerkki 12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1733550"/>
            <a:ext cx="3679825" cy="954088"/>
          </a:xfrm>
        </p:spPr>
        <p:txBody>
          <a:bodyPr anchor="ctr"/>
          <a:lstStyle>
            <a:lvl1pPr>
              <a:defRPr sz="2500" b="1"/>
            </a:lvl1pPr>
          </a:lstStyle>
          <a:p>
            <a:pPr lvl="0"/>
            <a:r>
              <a:rPr lang="fi-FI" dirty="0"/>
              <a:t>Otsikko 2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12" hasCustomPrompt="1"/>
          </p:nvPr>
        </p:nvSpPr>
        <p:spPr>
          <a:xfrm>
            <a:off x="4778375" y="1708150"/>
            <a:ext cx="3679825" cy="979488"/>
          </a:xfrm>
        </p:spPr>
        <p:txBody>
          <a:bodyPr anchor="ctr"/>
          <a:lstStyle>
            <a:lvl1pPr>
              <a:defRPr sz="2500" b="1" baseline="0"/>
            </a:lvl1pPr>
          </a:lstStyle>
          <a:p>
            <a:pPr lvl="0"/>
            <a:r>
              <a:rPr lang="fi-FI" dirty="0"/>
              <a:t>Otsikko 3</a:t>
            </a:r>
          </a:p>
        </p:txBody>
      </p:sp>
    </p:spTree>
    <p:extLst>
      <p:ext uri="{BB962C8B-B14F-4D97-AF65-F5344CB8AC3E}">
        <p14:creationId xmlns:p14="http://schemas.microsoft.com/office/powerpoint/2010/main" val="2114034773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4"/>
          <p:cNvSpPr>
            <a:spLocks noGrp="1"/>
          </p:cNvSpPr>
          <p:nvPr>
            <p:ph type="pic" sz="quarter" idx="10" hasCustomPrompt="1"/>
          </p:nvPr>
        </p:nvSpPr>
        <p:spPr>
          <a:xfrm>
            <a:off x="685800" y="2057400"/>
            <a:ext cx="7772400" cy="41402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i-FI" dirty="0"/>
              <a:t>Lisää kuva napauttamalla</a:t>
            </a:r>
          </a:p>
        </p:txBody>
      </p:sp>
      <p:sp>
        <p:nvSpPr>
          <p:cNvPr id="4" name="Otsikko 1"/>
          <p:cNvSpPr>
            <a:spLocks noGrp="1"/>
          </p:cNvSpPr>
          <p:nvPr>
            <p:ph type="title" hasCustomPrompt="1"/>
          </p:nvPr>
        </p:nvSpPr>
        <p:spPr>
          <a:xfrm>
            <a:off x="685800" y="250166"/>
            <a:ext cx="7772400" cy="1807233"/>
          </a:xfrm>
        </p:spPr>
        <p:txBody>
          <a:bodyPr anchor="ctr">
            <a:normAutofit/>
          </a:bodyPr>
          <a:lstStyle>
            <a:lvl1pPr>
              <a:defRPr sz="3500"/>
            </a:lvl1pPr>
          </a:lstStyle>
          <a:p>
            <a:r>
              <a:rPr lang="fi-FI" dirty="0"/>
              <a:t>Otsikko</a:t>
            </a:r>
          </a:p>
        </p:txBody>
      </p:sp>
    </p:spTree>
    <p:extLst>
      <p:ext uri="{BB962C8B-B14F-4D97-AF65-F5344CB8AC3E}">
        <p14:creationId xmlns:p14="http://schemas.microsoft.com/office/powerpoint/2010/main" val="159783628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kuva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2421865"/>
            <a:ext cx="4361530" cy="3775337"/>
          </a:xfrm>
        </p:spPr>
        <p:txBody>
          <a:bodyPr anchor="t">
            <a:normAutofit/>
          </a:bodyPr>
          <a:lstStyle>
            <a:lvl1pPr>
              <a:spcBef>
                <a:spcPts val="0"/>
              </a:spcBef>
              <a:spcAft>
                <a:spcPts val="554"/>
              </a:spcAft>
              <a:defRPr/>
            </a:lvl1pPr>
            <a:lvl2pPr>
              <a:spcBef>
                <a:spcPts val="0"/>
              </a:spcBef>
              <a:spcAft>
                <a:spcPts val="554"/>
              </a:spcAft>
              <a:defRPr/>
            </a:lvl2pPr>
            <a:lvl3pPr>
              <a:spcBef>
                <a:spcPts val="0"/>
              </a:spcBef>
              <a:spcAft>
                <a:spcPts val="554"/>
              </a:spcAft>
              <a:defRPr/>
            </a:lvl3pPr>
            <a:lvl4pPr>
              <a:spcBef>
                <a:spcPts val="0"/>
              </a:spcBef>
              <a:spcAft>
                <a:spcPts val="554"/>
              </a:spcAft>
              <a:defRPr/>
            </a:lvl4pPr>
            <a:lvl5pPr>
              <a:spcBef>
                <a:spcPts val="0"/>
              </a:spcBef>
              <a:spcAft>
                <a:spcPts val="55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Kuvan paikkamerkki 11"/>
          <p:cNvSpPr>
            <a:spLocks noGrp="1" noChangeAspect="1"/>
          </p:cNvSpPr>
          <p:nvPr>
            <p:ph type="pic" sz="quarter" idx="10"/>
          </p:nvPr>
        </p:nvSpPr>
        <p:spPr>
          <a:xfrm>
            <a:off x="5047330" y="2421865"/>
            <a:ext cx="3410870" cy="3410870"/>
          </a:xfrm>
          <a:prstGeom prst="ellipse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fi-FI"/>
              <a:t>Vedä kuva paikkamerkkiin tai lisää napsauttamalla kuvaketta</a:t>
            </a:r>
            <a:endParaRPr lang="fi-FI" dirty="0"/>
          </a:p>
        </p:txBody>
      </p:sp>
      <p:sp>
        <p:nvSpPr>
          <p:cNvPr id="6" name="Otsikko 1"/>
          <p:cNvSpPr>
            <a:spLocks noGrp="1"/>
          </p:cNvSpPr>
          <p:nvPr>
            <p:ph type="title" hasCustomPrompt="1"/>
          </p:nvPr>
        </p:nvSpPr>
        <p:spPr>
          <a:xfrm>
            <a:off x="685800" y="250166"/>
            <a:ext cx="7772400" cy="1807233"/>
          </a:xfrm>
        </p:spPr>
        <p:txBody>
          <a:bodyPr anchor="ctr">
            <a:normAutofit/>
          </a:bodyPr>
          <a:lstStyle>
            <a:lvl1pPr>
              <a:defRPr sz="3500"/>
            </a:lvl1pPr>
          </a:lstStyle>
          <a:p>
            <a:r>
              <a:rPr lang="fi-FI" dirty="0"/>
              <a:t>Otsikko</a:t>
            </a:r>
          </a:p>
        </p:txBody>
      </p:sp>
    </p:spTree>
    <p:extLst>
      <p:ext uri="{BB962C8B-B14F-4D97-AF65-F5344CB8AC3E}">
        <p14:creationId xmlns:p14="http://schemas.microsoft.com/office/powerpoint/2010/main" val="139284614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täjän esitte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85800" y="1772726"/>
            <a:ext cx="2971800" cy="2117786"/>
          </a:xfrm>
        </p:spPr>
        <p:txBody>
          <a:bodyPr anchor="ctr">
            <a:normAutofit/>
          </a:bodyPr>
          <a:lstStyle>
            <a:lvl1pPr>
              <a:spcBef>
                <a:spcPts val="0"/>
              </a:spcBef>
              <a:spcAft>
                <a:spcPts val="554"/>
              </a:spcAft>
              <a:defRPr/>
            </a:lvl1pPr>
            <a:lvl2pPr>
              <a:spcBef>
                <a:spcPts val="0"/>
              </a:spcBef>
              <a:spcAft>
                <a:spcPts val="554"/>
              </a:spcAft>
              <a:defRPr/>
            </a:lvl2pPr>
            <a:lvl3pPr>
              <a:spcBef>
                <a:spcPts val="0"/>
              </a:spcBef>
              <a:spcAft>
                <a:spcPts val="554"/>
              </a:spcAft>
              <a:defRPr/>
            </a:lvl3pPr>
            <a:lvl4pPr>
              <a:spcBef>
                <a:spcPts val="0"/>
              </a:spcBef>
              <a:spcAft>
                <a:spcPts val="554"/>
              </a:spcAft>
              <a:defRPr/>
            </a:lvl4pPr>
            <a:lvl5pPr>
              <a:spcBef>
                <a:spcPts val="0"/>
              </a:spcBef>
              <a:spcAft>
                <a:spcPts val="554"/>
              </a:spcAft>
              <a:defRPr/>
            </a:lvl5pPr>
          </a:lstStyle>
          <a:p>
            <a:pPr lvl="0"/>
            <a:r>
              <a:rPr lang="fi-FI" dirty="0"/>
              <a:t>Koulutus</a:t>
            </a:r>
          </a:p>
        </p:txBody>
      </p:sp>
      <p:sp>
        <p:nvSpPr>
          <p:cNvPr id="4" name="Kuvan paikkamerkki 11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3349205" y="2904505"/>
            <a:ext cx="2521510" cy="2521510"/>
          </a:xfrm>
          <a:prstGeom prst="ellipse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fi-FI" dirty="0"/>
              <a:t>Lisää oma kuvasi napsauttamalla kuvaketta</a:t>
            </a:r>
          </a:p>
        </p:txBody>
      </p:sp>
      <p:sp>
        <p:nvSpPr>
          <p:cNvPr id="5" name="Sisällön paikkamerkki 2"/>
          <p:cNvSpPr>
            <a:spLocks noGrp="1"/>
          </p:cNvSpPr>
          <p:nvPr>
            <p:ph idx="11" hasCustomPrompt="1"/>
          </p:nvPr>
        </p:nvSpPr>
        <p:spPr>
          <a:xfrm>
            <a:off x="685800" y="4175186"/>
            <a:ext cx="2971800" cy="2117786"/>
          </a:xfrm>
        </p:spPr>
        <p:txBody>
          <a:bodyPr anchor="ctr">
            <a:normAutofit/>
          </a:bodyPr>
          <a:lstStyle>
            <a:lvl1pPr>
              <a:spcBef>
                <a:spcPts val="0"/>
              </a:spcBef>
              <a:spcAft>
                <a:spcPts val="554"/>
              </a:spcAft>
              <a:defRPr/>
            </a:lvl1pPr>
            <a:lvl2pPr>
              <a:spcBef>
                <a:spcPts val="0"/>
              </a:spcBef>
              <a:spcAft>
                <a:spcPts val="554"/>
              </a:spcAft>
              <a:defRPr/>
            </a:lvl2pPr>
            <a:lvl3pPr>
              <a:spcBef>
                <a:spcPts val="0"/>
              </a:spcBef>
              <a:spcAft>
                <a:spcPts val="554"/>
              </a:spcAft>
              <a:defRPr/>
            </a:lvl3pPr>
            <a:lvl4pPr>
              <a:spcBef>
                <a:spcPts val="0"/>
              </a:spcBef>
              <a:spcAft>
                <a:spcPts val="554"/>
              </a:spcAft>
              <a:defRPr/>
            </a:lvl4pPr>
            <a:lvl5pPr>
              <a:spcBef>
                <a:spcPts val="0"/>
              </a:spcBef>
              <a:spcAft>
                <a:spcPts val="554"/>
              </a:spcAft>
              <a:defRPr/>
            </a:lvl5pPr>
          </a:lstStyle>
          <a:p>
            <a:pPr lvl="0"/>
            <a:r>
              <a:rPr lang="fi-FI" dirty="0"/>
              <a:t>Työhistoria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2" hasCustomPrompt="1"/>
          </p:nvPr>
        </p:nvSpPr>
        <p:spPr>
          <a:xfrm>
            <a:off x="5520906" y="1772726"/>
            <a:ext cx="2937294" cy="2117786"/>
          </a:xfrm>
        </p:spPr>
        <p:txBody>
          <a:bodyPr anchor="ctr">
            <a:normAutofit/>
          </a:bodyPr>
          <a:lstStyle>
            <a:lvl1pPr algn="r">
              <a:spcBef>
                <a:spcPts val="0"/>
              </a:spcBef>
              <a:spcAft>
                <a:spcPts val="554"/>
              </a:spcAft>
              <a:defRPr/>
            </a:lvl1pPr>
            <a:lvl2pPr>
              <a:spcBef>
                <a:spcPts val="0"/>
              </a:spcBef>
              <a:spcAft>
                <a:spcPts val="554"/>
              </a:spcAft>
              <a:defRPr/>
            </a:lvl2pPr>
            <a:lvl3pPr>
              <a:spcBef>
                <a:spcPts val="0"/>
              </a:spcBef>
              <a:spcAft>
                <a:spcPts val="554"/>
              </a:spcAft>
              <a:defRPr/>
            </a:lvl3pPr>
            <a:lvl4pPr>
              <a:spcBef>
                <a:spcPts val="0"/>
              </a:spcBef>
              <a:spcAft>
                <a:spcPts val="554"/>
              </a:spcAft>
              <a:defRPr/>
            </a:lvl4pPr>
            <a:lvl5pPr>
              <a:spcBef>
                <a:spcPts val="0"/>
              </a:spcBef>
              <a:spcAft>
                <a:spcPts val="554"/>
              </a:spcAft>
              <a:defRPr/>
            </a:lvl5pPr>
          </a:lstStyle>
          <a:p>
            <a:pPr lvl="0"/>
            <a:r>
              <a:rPr lang="fi-FI" dirty="0"/>
              <a:t>Muuta minusta</a:t>
            </a:r>
          </a:p>
        </p:txBody>
      </p:sp>
      <p:sp>
        <p:nvSpPr>
          <p:cNvPr id="7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5520906" y="4175186"/>
            <a:ext cx="2937294" cy="2117786"/>
          </a:xfrm>
        </p:spPr>
        <p:txBody>
          <a:bodyPr anchor="ctr">
            <a:normAutofit/>
          </a:bodyPr>
          <a:lstStyle>
            <a:lvl1pPr algn="r">
              <a:spcBef>
                <a:spcPts val="0"/>
              </a:spcBef>
              <a:spcAft>
                <a:spcPts val="554"/>
              </a:spcAft>
              <a:defRPr/>
            </a:lvl1pPr>
            <a:lvl2pPr>
              <a:spcBef>
                <a:spcPts val="0"/>
              </a:spcBef>
              <a:spcAft>
                <a:spcPts val="554"/>
              </a:spcAft>
              <a:defRPr/>
            </a:lvl2pPr>
            <a:lvl3pPr>
              <a:spcBef>
                <a:spcPts val="0"/>
              </a:spcBef>
              <a:spcAft>
                <a:spcPts val="554"/>
              </a:spcAft>
              <a:defRPr/>
            </a:lvl3pPr>
            <a:lvl4pPr>
              <a:spcBef>
                <a:spcPts val="0"/>
              </a:spcBef>
              <a:spcAft>
                <a:spcPts val="554"/>
              </a:spcAft>
              <a:defRPr/>
            </a:lvl4pPr>
            <a:lvl5pPr>
              <a:spcBef>
                <a:spcPts val="0"/>
              </a:spcBef>
              <a:spcAft>
                <a:spcPts val="554"/>
              </a:spcAft>
              <a:defRPr/>
            </a:lvl5pPr>
          </a:lstStyle>
          <a:p>
            <a:pPr lvl="0"/>
            <a:r>
              <a:rPr lang="fi-FI" dirty="0"/>
              <a:t>Yhteystiedot</a:t>
            </a:r>
          </a:p>
        </p:txBody>
      </p:sp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685800" y="838316"/>
            <a:ext cx="7772400" cy="630932"/>
          </a:xfrm>
        </p:spPr>
        <p:txBody>
          <a:bodyPr anchor="ctr">
            <a:spAutoFit/>
          </a:bodyPr>
          <a:lstStyle>
            <a:lvl1pPr>
              <a:defRPr sz="3500"/>
            </a:lvl1pPr>
          </a:lstStyle>
          <a:p>
            <a:r>
              <a:rPr lang="fi-FI" dirty="0"/>
              <a:t>Otsikko</a:t>
            </a:r>
          </a:p>
        </p:txBody>
      </p:sp>
    </p:spTree>
    <p:extLst>
      <p:ext uri="{BB962C8B-B14F-4D97-AF65-F5344CB8AC3E}">
        <p14:creationId xmlns:p14="http://schemas.microsoft.com/office/powerpoint/2010/main" val="3610886717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yöreä kuv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11"/>
          <p:cNvSpPr>
            <a:spLocks noGrp="1" noChangeAspect="1"/>
          </p:cNvSpPr>
          <p:nvPr>
            <p:ph type="pic" sz="quarter" idx="10"/>
          </p:nvPr>
        </p:nvSpPr>
        <p:spPr>
          <a:xfrm>
            <a:off x="2167414" y="1024414"/>
            <a:ext cx="4809173" cy="4809173"/>
          </a:xfrm>
          <a:prstGeom prst="ellipse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fi-FI"/>
              <a:t>Vedä kuva paikkamerkkiin tai lisää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8106923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_vade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/>
          <p:cNvSpPr/>
          <p:nvPr/>
        </p:nvSpPr>
        <p:spPr bwMode="auto">
          <a:xfrm>
            <a:off x="2167414" y="1024414"/>
            <a:ext cx="4809173" cy="4809173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4291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687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312058" y="1723073"/>
            <a:ext cx="4519886" cy="3574732"/>
          </a:xfrm>
        </p:spPr>
        <p:txBody>
          <a:bodyPr>
            <a:normAutofit/>
          </a:bodyPr>
          <a:lstStyle>
            <a:lvl1pPr algn="ctr">
              <a:defRPr sz="4246" b="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Väliotsikko</a:t>
            </a:r>
            <a:br>
              <a:rPr lang="fi-FI" dirty="0"/>
            </a:br>
            <a:r>
              <a:rPr lang="fi-FI" dirty="0"/>
              <a:t>(aihe vaihtuu)</a:t>
            </a:r>
          </a:p>
        </p:txBody>
      </p:sp>
    </p:spTree>
    <p:extLst>
      <p:ext uri="{BB962C8B-B14F-4D97-AF65-F5344CB8AC3E}">
        <p14:creationId xmlns:p14="http://schemas.microsoft.com/office/powerpoint/2010/main" val="2856597211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_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/>
          <p:cNvSpPr/>
          <p:nvPr/>
        </p:nvSpPr>
        <p:spPr bwMode="auto">
          <a:xfrm>
            <a:off x="2167414" y="1024414"/>
            <a:ext cx="4809173" cy="4809173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4291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687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312058" y="1723073"/>
            <a:ext cx="4519886" cy="3574732"/>
          </a:xfrm>
        </p:spPr>
        <p:txBody>
          <a:bodyPr>
            <a:normAutofit/>
          </a:bodyPr>
          <a:lstStyle>
            <a:lvl1pPr algn="ctr">
              <a:defRPr sz="4246" b="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Väliotsikko</a:t>
            </a:r>
            <a:br>
              <a:rPr lang="fi-FI" dirty="0"/>
            </a:br>
            <a:r>
              <a:rPr lang="fi-FI" dirty="0"/>
              <a:t>(aihe vaihtuu)</a:t>
            </a:r>
          </a:p>
        </p:txBody>
      </p:sp>
    </p:spTree>
    <p:extLst>
      <p:ext uri="{BB962C8B-B14F-4D97-AF65-F5344CB8AC3E}">
        <p14:creationId xmlns:p14="http://schemas.microsoft.com/office/powerpoint/2010/main" val="201270118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0632" y="622300"/>
            <a:ext cx="780756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631" y="1609725"/>
            <a:ext cx="7807569" cy="441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Suorakulmio 7"/>
          <p:cNvSpPr/>
          <p:nvPr/>
        </p:nvSpPr>
        <p:spPr bwMode="auto">
          <a:xfrm>
            <a:off x="212945" y="229016"/>
            <a:ext cx="8718110" cy="6399968"/>
          </a:xfrm>
          <a:prstGeom prst="rect">
            <a:avLst/>
          </a:prstGeom>
          <a:noFill/>
          <a:ln w="38100" cap="flat" cmpd="sng" algn="ctr">
            <a:solidFill>
              <a:srgbClr val="D61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4401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215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685" y="622300"/>
            <a:ext cx="356315" cy="914400"/>
          </a:xfrm>
          <a:prstGeom prst="rect">
            <a:avLst/>
          </a:prstGeom>
        </p:spPr>
      </p:pic>
      <p:sp>
        <p:nvSpPr>
          <p:cNvPr id="6" name="Suorakulmio 5"/>
          <p:cNvSpPr/>
          <p:nvPr userDrawn="1"/>
        </p:nvSpPr>
        <p:spPr bwMode="auto">
          <a:xfrm>
            <a:off x="212945" y="229016"/>
            <a:ext cx="8718110" cy="6399968"/>
          </a:xfrm>
          <a:prstGeom prst="rect">
            <a:avLst/>
          </a:prstGeom>
          <a:noFill/>
          <a:ln w="38100" cap="flat" cmpd="sng" algn="ctr">
            <a:solidFill>
              <a:srgbClr val="D61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4401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215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685" y="622300"/>
            <a:ext cx="35631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78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27" r:id="rId2"/>
    <p:sldLayoutId id="2147483746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  <p:sldLayoutId id="2147483742" r:id="rId18"/>
    <p:sldLayoutId id="2147483743" r:id="rId19"/>
    <p:sldLayoutId id="2147483744" r:id="rId20"/>
  </p:sldLayoutIdLst>
  <p:transition spd="med">
    <p:pull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250" b="0">
          <a:solidFill>
            <a:schemeClr val="tx2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latin typeface="Impact" panose="020B080603090205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15" b="1">
          <a:solidFill>
            <a:schemeClr val="tx2"/>
          </a:solidFill>
          <a:latin typeface="Calibri" pitchFamily="34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15" b="1">
          <a:solidFill>
            <a:schemeClr val="tx2"/>
          </a:solidFill>
          <a:latin typeface="Calibri" pitchFamily="34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15" b="1">
          <a:solidFill>
            <a:schemeClr val="tx2"/>
          </a:solidFill>
          <a:latin typeface="Calibri" pitchFamily="34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15" b="1">
          <a:solidFill>
            <a:schemeClr val="tx2"/>
          </a:solidFill>
          <a:latin typeface="Calibri" pitchFamily="34" charset="0"/>
          <a:ea typeface="ＭＳ Ｐゴシック" charset="-128"/>
        </a:defRPr>
      </a:lvl5pPr>
      <a:lvl6pPr marL="421961" algn="l" rtl="0" eaLnBrk="1" fontAlgn="base" hangingPunct="1">
        <a:spcBef>
          <a:spcPct val="0"/>
        </a:spcBef>
        <a:spcAft>
          <a:spcPct val="0"/>
        </a:spcAft>
        <a:defRPr sz="2123">
          <a:solidFill>
            <a:schemeClr val="tx2"/>
          </a:solidFill>
          <a:latin typeface="Arial" charset="0"/>
          <a:ea typeface="ＭＳ Ｐゴシック" charset="-128"/>
        </a:defRPr>
      </a:lvl6pPr>
      <a:lvl7pPr marL="843922" algn="l" rtl="0" eaLnBrk="1" fontAlgn="base" hangingPunct="1">
        <a:spcBef>
          <a:spcPct val="0"/>
        </a:spcBef>
        <a:spcAft>
          <a:spcPct val="0"/>
        </a:spcAft>
        <a:defRPr sz="2123">
          <a:solidFill>
            <a:schemeClr val="tx2"/>
          </a:solidFill>
          <a:latin typeface="Arial" charset="0"/>
          <a:ea typeface="ＭＳ Ｐゴシック" charset="-128"/>
        </a:defRPr>
      </a:lvl7pPr>
      <a:lvl8pPr marL="1265884" algn="l" rtl="0" eaLnBrk="1" fontAlgn="base" hangingPunct="1">
        <a:spcBef>
          <a:spcPct val="0"/>
        </a:spcBef>
        <a:spcAft>
          <a:spcPct val="0"/>
        </a:spcAft>
        <a:defRPr sz="2123">
          <a:solidFill>
            <a:schemeClr val="tx2"/>
          </a:solidFill>
          <a:latin typeface="Arial" charset="0"/>
          <a:ea typeface="ＭＳ Ｐゴシック" charset="-128"/>
        </a:defRPr>
      </a:lvl8pPr>
      <a:lvl9pPr marL="1687845" algn="l" rtl="0" eaLnBrk="1" fontAlgn="base" hangingPunct="1">
        <a:spcBef>
          <a:spcPct val="0"/>
        </a:spcBef>
        <a:spcAft>
          <a:spcPct val="0"/>
        </a:spcAft>
        <a:defRPr sz="2123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554"/>
        </a:spcAft>
        <a:buNone/>
        <a:defRPr sz="1846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22009" indent="0" algn="l" rtl="0" eaLnBrk="1" fontAlgn="base" hangingPunct="1">
        <a:spcBef>
          <a:spcPct val="0"/>
        </a:spcBef>
        <a:spcAft>
          <a:spcPts val="554"/>
        </a:spcAft>
        <a:buNone/>
        <a:defRPr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44018" indent="0" algn="l" rtl="0" eaLnBrk="1" fontAlgn="base" hangingPunct="1">
        <a:spcBef>
          <a:spcPct val="0"/>
        </a:spcBef>
        <a:spcAft>
          <a:spcPts val="554"/>
        </a:spcAft>
        <a:buNone/>
        <a:defRPr sz="1477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66027" indent="0" algn="l" rtl="0" eaLnBrk="1" fontAlgn="base" hangingPunct="1">
        <a:spcBef>
          <a:spcPct val="0"/>
        </a:spcBef>
        <a:spcAft>
          <a:spcPts val="554"/>
        </a:spcAft>
        <a:buNone/>
        <a:defRPr sz="1292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88037" indent="0" algn="l" rtl="0" eaLnBrk="1" fontAlgn="base" hangingPunct="1">
        <a:spcBef>
          <a:spcPct val="0"/>
        </a:spcBef>
        <a:spcAft>
          <a:spcPts val="554"/>
        </a:spcAft>
        <a:buNone/>
        <a:defRPr sz="1292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320786" indent="-210981" algn="l" rtl="0" eaLnBrk="1" fontAlgn="base" hangingPunct="1">
        <a:spcBef>
          <a:spcPct val="20000"/>
        </a:spcBef>
        <a:spcAft>
          <a:spcPct val="0"/>
        </a:spcAft>
        <a:buChar char="»"/>
        <a:defRPr sz="1477">
          <a:solidFill>
            <a:schemeClr val="tx1"/>
          </a:solidFill>
          <a:latin typeface="+mn-lt"/>
          <a:ea typeface="+mn-ea"/>
        </a:defRPr>
      </a:lvl6pPr>
      <a:lvl7pPr marL="2742747" indent="-210981" algn="l" rtl="0" eaLnBrk="1" fontAlgn="base" hangingPunct="1">
        <a:spcBef>
          <a:spcPct val="20000"/>
        </a:spcBef>
        <a:spcAft>
          <a:spcPct val="0"/>
        </a:spcAft>
        <a:buChar char="»"/>
        <a:defRPr sz="1477">
          <a:solidFill>
            <a:schemeClr val="tx1"/>
          </a:solidFill>
          <a:latin typeface="+mn-lt"/>
          <a:ea typeface="+mn-ea"/>
        </a:defRPr>
      </a:lvl7pPr>
      <a:lvl8pPr marL="3164709" indent="-210981" algn="l" rtl="0" eaLnBrk="1" fontAlgn="base" hangingPunct="1">
        <a:spcBef>
          <a:spcPct val="20000"/>
        </a:spcBef>
        <a:spcAft>
          <a:spcPct val="0"/>
        </a:spcAft>
        <a:buChar char="»"/>
        <a:defRPr sz="1477">
          <a:solidFill>
            <a:schemeClr val="tx1"/>
          </a:solidFill>
          <a:latin typeface="+mn-lt"/>
          <a:ea typeface="+mn-ea"/>
        </a:defRPr>
      </a:lvl8pPr>
      <a:lvl9pPr marL="3586670" indent="-210981" algn="l" rtl="0" eaLnBrk="1" fontAlgn="base" hangingPunct="1">
        <a:spcBef>
          <a:spcPct val="20000"/>
        </a:spcBef>
        <a:spcAft>
          <a:spcPct val="0"/>
        </a:spcAft>
        <a:buChar char="»"/>
        <a:defRPr sz="147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843922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1pPr>
      <a:lvl2pPr marL="421961" algn="l" defTabSz="843922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2pPr>
      <a:lvl3pPr marL="843922" algn="l" defTabSz="843922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265884" algn="l" defTabSz="843922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4pPr>
      <a:lvl5pPr marL="1687845" algn="l" defTabSz="843922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5pPr>
      <a:lvl6pPr marL="2109806" algn="l" defTabSz="843922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6pPr>
      <a:lvl7pPr marL="2531767" algn="l" defTabSz="843922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7pPr>
      <a:lvl8pPr marL="2953728" algn="l" defTabSz="843922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8pPr>
      <a:lvl9pPr marL="3375689" algn="l" defTabSz="843922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liitto.fi/uutiset/jarjestopro/ammattiliitto-pro-mobiilisovellus-siirtaa-liiton-palvelut-jokaisen-taskuun" TargetMode="External"/><Relationship Id="rId2" Type="http://schemas.openxmlformats.org/officeDocument/2006/relationships/hyperlink" Target="http://www.proliitto.fi/sovell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ayttotuki@proliitto.f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430889-E4B1-4ECF-A796-5BAF6B929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Ammattiliitto Pro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9880005-0D9E-49E0-A5D6-42053A673B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Pron</a:t>
            </a:r>
            <a:r>
              <a:rPr lang="fi-FI" dirty="0"/>
              <a:t> mobiilisovellus, julkaistu 7.6.2017</a:t>
            </a:r>
          </a:p>
        </p:txBody>
      </p:sp>
      <p:pic>
        <p:nvPicPr>
          <p:cNvPr id="4" name="Sisällön paikkamerkki 4">
            <a:extLst>
              <a:ext uri="{FF2B5EF4-FFF2-40B4-BE49-F238E27FC236}">
                <a16:creationId xmlns:a16="http://schemas.microsoft.com/office/drawing/2014/main" id="{85EB67DC-927F-4A14-8362-49BA63F46FD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04" b="4504"/>
          <a:stretch/>
        </p:blipFill>
        <p:spPr bwMode="auto">
          <a:xfrm>
            <a:off x="6332732" y="3673997"/>
            <a:ext cx="1523081" cy="1523081"/>
          </a:xfrm>
          <a:prstGeom prst="roundRect">
            <a:avLst/>
          </a:prstGeom>
          <a:noFill/>
          <a:ln w="38100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845248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BDB8615D-8161-4B86-9B90-F6D13E838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2813"/>
            <a:ext cx="7772400" cy="462856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800" dirty="0" err="1"/>
              <a:t>Pron</a:t>
            </a:r>
            <a:r>
              <a:rPr lang="fi-FI" sz="2800" dirty="0"/>
              <a:t> mobiilisovellus tarjoaa muun muassa jäsenedut, palvelut ja uutiset, kätevästi ja nopeasti. Se toimii myös sähköisenä jäsen- ja vakuutuskorttina.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800" u="sng" dirty="0">
                <a:hlinkClick r:id="rId2"/>
              </a:rPr>
              <a:t>Lue lisää</a:t>
            </a:r>
            <a:endParaRPr lang="fi-FI" sz="2800" u="sng" dirty="0"/>
          </a:p>
          <a:p>
            <a:pPr marL="764909" lvl="1" indent="-342900">
              <a:buFont typeface="Arial" panose="020B0604020202020204" pitchFamily="34" charset="0"/>
              <a:buChar char="•"/>
            </a:pPr>
            <a:r>
              <a:rPr lang="fi-FI" sz="2754" dirty="0">
                <a:hlinkClick r:id="rId3"/>
              </a:rPr>
              <a:t>https://www.proliitto.fi/uutiset/jarjestopro/ammattiliitto-pro-mobiilisovellus-siirtaa-liiton-palvelut-jokaisen-taskuun</a:t>
            </a:r>
            <a:endParaRPr lang="fi-FI" sz="2754" dirty="0"/>
          </a:p>
          <a:p>
            <a:pPr marL="764909" lvl="1" indent="-342900">
              <a:buFont typeface="Arial" panose="020B0604020202020204" pitchFamily="34" charset="0"/>
              <a:buChar char="•"/>
            </a:pPr>
            <a:endParaRPr lang="fi-FI" sz="2754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800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A00CA26-C255-4E57-9703-EACCAFF7B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43095"/>
            <a:ext cx="7772400" cy="1807233"/>
          </a:xfrm>
        </p:spPr>
        <p:txBody>
          <a:bodyPr/>
          <a:lstStyle/>
          <a:p>
            <a:r>
              <a:rPr lang="fi-FI" dirty="0"/>
              <a:t>Onko sinulle jo tuttu tämä </a:t>
            </a:r>
            <a:r>
              <a:rPr lang="fi-FI" dirty="0" err="1"/>
              <a:t>Pron</a:t>
            </a:r>
            <a:r>
              <a:rPr lang="fi-FI" dirty="0"/>
              <a:t> uusi mobiilisovellus? Se kannattaa nyt ladata.</a:t>
            </a:r>
          </a:p>
        </p:txBody>
      </p:sp>
    </p:spTree>
    <p:extLst>
      <p:ext uri="{BB962C8B-B14F-4D97-AF65-F5344CB8AC3E}">
        <p14:creationId xmlns:p14="http://schemas.microsoft.com/office/powerpoint/2010/main" val="379414724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Appi löytyy sovelluskaupasta nimellä </a:t>
            </a:r>
            <a:r>
              <a:rPr lang="fi-FI" b="1" dirty="0"/>
              <a:t>Ammattiliitto Pro</a:t>
            </a:r>
            <a:r>
              <a:rPr lang="fi-FI" dirty="0"/>
              <a:t>, kuvakkeena on </a:t>
            </a:r>
            <a:r>
              <a:rPr lang="fi-FI" dirty="0" err="1"/>
              <a:t>Pron</a:t>
            </a:r>
            <a:r>
              <a:rPr lang="fi-FI" dirty="0"/>
              <a:t> logo.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Sovellus on saatavissa ilmaiseksi </a:t>
            </a:r>
            <a:r>
              <a:rPr lang="fi-FI" b="1" dirty="0"/>
              <a:t>Android-</a:t>
            </a:r>
            <a:r>
              <a:rPr lang="fi-FI" dirty="0"/>
              <a:t>, </a:t>
            </a:r>
            <a:r>
              <a:rPr lang="fi-FI" b="1" dirty="0" err="1"/>
              <a:t>Apple-</a:t>
            </a:r>
            <a:r>
              <a:rPr lang="fi-FI" dirty="0"/>
              <a:t> ja </a:t>
            </a:r>
            <a:r>
              <a:rPr lang="fi-FI" b="1" dirty="0"/>
              <a:t>Windows</a:t>
            </a:r>
            <a:r>
              <a:rPr lang="fi-FI" dirty="0"/>
              <a:t>-älypuhelimiin sekä –tabletteihin, kauppojen kuvakkeet näet vierestä.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Lataa </a:t>
            </a:r>
            <a:r>
              <a:rPr lang="fi-FI" dirty="0" err="1"/>
              <a:t>Pron</a:t>
            </a:r>
            <a:r>
              <a:rPr lang="fi-FI" dirty="0"/>
              <a:t> mobiilisovellus</a:t>
            </a:r>
          </a:p>
        </p:txBody>
      </p:sp>
      <p:pic>
        <p:nvPicPr>
          <p:cNvPr id="5" name="Sisällön paikkamerkki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04" b="4504"/>
          <a:stretch/>
        </p:blipFill>
        <p:spPr bwMode="auto">
          <a:xfrm>
            <a:off x="1704171" y="3156405"/>
            <a:ext cx="1523081" cy="1523081"/>
          </a:xfrm>
          <a:prstGeom prst="roundRect">
            <a:avLst/>
          </a:prstGeom>
          <a:noFill/>
          <a:ln w="38100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Kuvahaun tulos haulle windows google play app stor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330" y="2656452"/>
            <a:ext cx="2941695" cy="294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773512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7B215AA-140F-4A45-9AF1-67836977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Kirjautumistunnukset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B5EC05BF-651A-4033-B6BA-398C2EE9B795}"/>
              </a:ext>
            </a:extLst>
          </p:cNvPr>
          <p:cNvSpPr/>
          <p:nvPr/>
        </p:nvSpPr>
        <p:spPr>
          <a:xfrm>
            <a:off x="320511" y="2239762"/>
            <a:ext cx="493964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Jäsennumero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Hetun  loppuosa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Ja sähköpostiosoite tai matkapuhelinnumero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1600" dirty="0"/>
              <a:t>Tieto oltava ajan tasalla jäsenrekisterissä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Kirjautumiskoodi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1600" dirty="0"/>
              <a:t>Syötä tekstiviestinä tai sähköpostina saamasi kirjautumiskoodi.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Valmista tuli!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5756B8CA-4108-4A80-BA2F-8DD1E50D4DD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872141" y="2001002"/>
            <a:ext cx="1945564" cy="3431540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FCF37CBA-A50C-453B-BBE3-21EC1EAE185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817725" y="2001002"/>
            <a:ext cx="1941294" cy="343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37381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1498862"/>
            <a:ext cx="7772400" cy="4996205"/>
          </a:xfrm>
        </p:spPr>
        <p:txBody>
          <a:bodyPr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i-FI" sz="2395" dirty="0"/>
          </a:p>
          <a:p>
            <a:r>
              <a:rPr lang="fi-FI" sz="3200" dirty="0"/>
              <a:t>Jos kirjautuminen ei onnistunut, päivitä tietosi (matkapuhelinnumero tai sähköpostiosoite)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/>
              <a:t>proplus.fi&gt;Jäsentietoni tai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/>
              <a:t>ota yhteyttä </a:t>
            </a:r>
            <a:r>
              <a:rPr lang="fi-FI" sz="3200" u="sng" dirty="0">
                <a:hlinkClick r:id="rId3"/>
              </a:rPr>
              <a:t>kayttotuki@proliitto.fi</a:t>
            </a:r>
            <a:r>
              <a:rPr lang="fi-FI" sz="3200" dirty="0"/>
              <a:t> tai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/>
              <a:t>jäsenpalvelun päivystys p. 09 1727 3440.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395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Käyttötuki</a:t>
            </a:r>
          </a:p>
        </p:txBody>
      </p:sp>
    </p:spTree>
    <p:extLst>
      <p:ext uri="{BB962C8B-B14F-4D97-AF65-F5344CB8AC3E}">
        <p14:creationId xmlns:p14="http://schemas.microsoft.com/office/powerpoint/2010/main" val="229175761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FA55253-DAEC-4FE5-B6EA-13E15E7F6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800" dirty="0"/>
              <a:t>Ei tarvitse ladata uutta vaan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800" dirty="0"/>
              <a:t>Sinun pitää muistaa aina päivittää viimeisin versio sovelluksesta käyttöösi puhelimesi sovelluskaupasta.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AE45093F-4989-4848-A606-9D353DB6D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Minulla on jo sovellus käytössäni, pitääkö se poistaa ja ladata uusi?</a:t>
            </a:r>
          </a:p>
        </p:txBody>
      </p:sp>
    </p:spTree>
    <p:extLst>
      <p:ext uri="{BB962C8B-B14F-4D97-AF65-F5344CB8AC3E}">
        <p14:creationId xmlns:p14="http://schemas.microsoft.com/office/powerpoint/2010/main" val="2382879277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Diaesitys_Pro2016">
  <a:themeElements>
    <a:clrScheme name="Mukautettu 2">
      <a:dk1>
        <a:srgbClr val="000000"/>
      </a:dk1>
      <a:lt1>
        <a:srgbClr val="FFFFFF"/>
      </a:lt1>
      <a:dk2>
        <a:srgbClr val="D51D59"/>
      </a:dk2>
      <a:lt2>
        <a:srgbClr val="FFFFFF"/>
      </a:lt2>
      <a:accent1>
        <a:srgbClr val="D51D59"/>
      </a:accent1>
      <a:accent2>
        <a:srgbClr val="2C93B0"/>
      </a:accent2>
      <a:accent3>
        <a:srgbClr val="43A59B"/>
      </a:accent3>
      <a:accent4>
        <a:srgbClr val="A9A9A9"/>
      </a:accent4>
      <a:accent5>
        <a:srgbClr val="EFEFEF"/>
      </a:accent5>
      <a:accent6>
        <a:srgbClr val="D51D59"/>
      </a:accent6>
      <a:hlink>
        <a:srgbClr val="9A002F"/>
      </a:hlink>
      <a:folHlink>
        <a:srgbClr val="990030"/>
      </a:folHlink>
    </a:clrScheme>
    <a:fontScheme name="Propower2016">
      <a:majorFont>
        <a:latin typeface="Impact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29" tIns="45715" rIns="91429" bIns="45715" numCol="1" anchor="ctr" anchorCtr="0" compatLnSpc="1">
        <a:prstTxWarp prst="textNoShape">
          <a:avLst/>
        </a:prstTxWarp>
        <a:spAutoFit/>
      </a:bodyPr>
      <a:lstStyle>
        <a:defPPr algn="r">
          <a:defRPr sz="2000" b="0" kern="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itys1" id="{8FC34559-F5EF-1F42-AC15-93070406EDE5}" vid="{FE75845D-052F-424D-B7CA-E615F9C1713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tityyppi xmlns="542adbd4-a149-4c4c-afe3-2265dd31014e"/>
    <Toiminne xmlns="542adbd4-a149-4c4c-afe3-2265dd31014e"/>
    <TaxCatchAll xmlns="542adbd4-a149-4c4c-afe3-2265dd31014e"/>
    <Yksikkö xmlns="542adbd4-a149-4c4c-afe3-2265dd31014e"/>
    <Sopimusala xmlns="542adbd4-a149-4c4c-afe3-2265dd31014e"/>
    <TaxKeywordTaxHTField xmlns="542adbd4-a149-4c4c-afe3-2265dd31014e">
      <Terms xmlns="http://schemas.microsoft.com/office/infopath/2007/PartnerControls"/>
    </TaxKeywordTaxHTField>
    <Valmis xmlns="542adbd4-a149-4c4c-afe3-2265dd31014e">false</Valmis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 Pro 2016" ma:contentTypeID="0x010100A74FA1CA39AD394389F96A549A966E060B00DF75654925E5CC438A6B77576EA6AC47" ma:contentTypeVersion="2" ma:contentTypeDescription="" ma:contentTypeScope="" ma:versionID="34bc38ac3212155b58bfcb25b10b2baa">
  <xsd:schema xmlns:xsd="http://www.w3.org/2001/XMLSchema" xmlns:xs="http://www.w3.org/2001/XMLSchema" xmlns:p="http://schemas.microsoft.com/office/2006/metadata/properties" xmlns:ns3="542adbd4-a149-4c4c-afe3-2265dd31014e" targetNamespace="http://schemas.microsoft.com/office/2006/metadata/properties" ma:root="true" ma:fieldsID="83f32f79641331230890b6e95162ef6b" ns3:_="">
    <xsd:import namespace="542adbd4-a149-4c4c-afe3-2265dd31014e"/>
    <xsd:element name="properties">
      <xsd:complexType>
        <xsd:sequence>
          <xsd:element name="documentManagement">
            <xsd:complexType>
              <xsd:all>
                <xsd:element ref="ns3:Yksikkö"/>
                <xsd:element ref="ns3:Toiminne"/>
                <xsd:element ref="ns3:Dokumenttityyppi"/>
                <xsd:element ref="ns3:Sopimusala"/>
                <xsd:element ref="ns3:Valmis" minOccurs="0"/>
                <xsd:element ref="ns3:TaxCatchAll" minOccurs="0"/>
                <xsd:element ref="ns3:TaxCatchAllLabel" minOccurs="0"/>
                <xsd:element ref="ns3:TaxKeywordTaxHTField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adbd4-a149-4c4c-afe3-2265dd31014e" elementFormDefault="qualified">
    <xsd:import namespace="http://schemas.microsoft.com/office/2006/documentManagement/types"/>
    <xsd:import namespace="http://schemas.microsoft.com/office/infopath/2007/PartnerControls"/>
    <xsd:element name="Yksikkö" ma:index="9" ma:displayName="Palvelu" ma:description="Valitse yksikkö mihin kyseinen dokumentti liittyy" ma:format="Dropdown" ma:internalName="Yksikk_x00f6_" ma:readOnly="false">
      <xsd:simpleType>
        <xsd:restriction base="dms:Choice">
          <xsd:enumeration value="Edunvalvonta"/>
          <xsd:enumeration value="Hallinnon palvelut"/>
          <xsd:enumeration value="Henkilöstöpalvelut"/>
          <xsd:enumeration value="Järjestö- ja kehittämispalvelut"/>
          <xsd:enumeration value="Jäsenyyden tuki"/>
          <xsd:enumeration value="Kansainväliset palvelut"/>
          <xsd:enumeration value="Koulutuspalvelut"/>
          <xsd:enumeration value="Lakipalvelut"/>
          <xsd:enumeration value="Talouspalvelut"/>
          <xsd:enumeration value="Tietohallintopalvelut"/>
          <xsd:enumeration value="Työttömyyskassa"/>
          <xsd:enumeration value="Viestintäpalvelut"/>
        </xsd:restriction>
      </xsd:simpleType>
    </xsd:element>
    <xsd:element name="Toiminne" ma:index="10" ma:displayName="Kohderyhmä" ma:description="Mille kohderyhmälle dokumentti on tarkoitettu" ma:format="Dropdown" ma:internalName="Toiminne" ma:readOnly="false">
      <xsd:simpleType>
        <xsd:restriction base="dms:Choice">
          <xsd:enumeration value="Aktiivi"/>
          <xsd:enumeration value="Alue"/>
          <xsd:enumeration value="Hallinto"/>
          <xsd:enumeration value="Henkilökunta"/>
          <xsd:enumeration value="Jäsen"/>
          <xsd:enumeration value="Media"/>
          <xsd:enumeration value="Neuvottelukunta"/>
          <xsd:enumeration value="Nuoriso ja opiskelija"/>
          <xsd:enumeration value="Pro"/>
          <xsd:enumeration value="Työnantaja"/>
          <xsd:enumeration value="Työpaikka"/>
          <xsd:enumeration value="Työttömyyskassa"/>
          <xsd:enumeration value="Yhdistys"/>
          <xsd:enumeration value="Yhteistyökumppani järjestö"/>
          <xsd:enumeration value="Yhteistyökumppani yritys"/>
        </xsd:restriction>
      </xsd:simpleType>
    </xsd:element>
    <xsd:element name="Dokumenttityyppi" ma:index="11" ma:displayName="Dokumenttityyppi" ma:description="Valitse minkätyyppinen asiakirja kyseessä" ma:format="Dropdown" ma:internalName="Dokumenttityyppi" ma:readOnly="false">
      <xsd:simpleType>
        <xsd:restriction base="dms:Choice">
          <xsd:enumeration value="Esite"/>
          <xsd:enumeration value="Esittelymateriaali"/>
          <xsd:enumeration value="Esityslista"/>
          <xsd:enumeration value="Kannanotto"/>
          <xsd:enumeration value="Kauppakirja"/>
          <xsd:enumeration value="Kirje"/>
          <xsd:enumeration value="Koulutusmateriaali"/>
          <xsd:enumeration value="Kutsu"/>
          <xsd:enumeration value="Lausunto"/>
          <xsd:enumeration value="Lehti"/>
          <xsd:enumeration value="Linja-asiakirja"/>
          <xsd:enumeration value="Listaus"/>
          <xsd:enumeration value="Lomake"/>
          <xsd:enumeration value="Mainos"/>
          <xsd:enumeration value="Malli"/>
          <xsd:enumeration value="Muistio"/>
          <xsd:enumeration value="Ohje"/>
          <xsd:enumeration value="Ohjelma"/>
          <xsd:enumeration value="Opas"/>
          <xsd:enumeration value="Osanottajalista"/>
          <xsd:enumeration value="Perustamisasiakirja"/>
          <xsd:enumeration value="Päätös"/>
          <xsd:enumeration value="Pöytäkirja"/>
          <xsd:enumeration value="Raportti"/>
          <xsd:enumeration value="Referaatti"/>
          <xsd:enumeration value="Sopimus"/>
          <xsd:enumeration value="Sovintoesitys"/>
          <xsd:enumeration value="Suunnitelma"/>
          <xsd:enumeration value="Sähköinen kirje"/>
          <xsd:enumeration value="Sääntö"/>
          <xsd:enumeration value="Tiedote"/>
          <xsd:enumeration value="Tilasto"/>
          <xsd:enumeration value="Todistus"/>
          <xsd:enumeration value="Tutkimus"/>
        </xsd:restriction>
      </xsd:simpleType>
    </xsd:element>
    <xsd:element name="Sopimusala" ma:index="12" ma:displayName="Sopimusala" ma:description="Valitse mihin sopimusalaan dokumentti liittyy" ma:format="Dropdown" ma:internalName="Sopimusala" ma:readOnly="false">
      <xsd:simpleType>
        <xsd:restriction base="dms:Choice">
          <xsd:enumeration value="Ei mikään"/>
          <xsd:enumeration value="Finanssisektori"/>
          <xsd:enumeration value="ICT- ja viestintäsektori"/>
          <xsd:enumeration value="Palvelusektori"/>
          <xsd:enumeration value="Teollisuussektori"/>
          <xsd:enumeration value="Ahtausala"/>
          <xsd:enumeration value="Air Finland"/>
          <xsd:enumeration value="Alkoholikaupan myymälähenkilökunta"/>
          <xsd:enumeration value="Autoala"/>
          <xsd:enumeration value="Crosskey"/>
          <xsd:enumeration value="Digita oy"/>
          <xsd:enumeration value="Elintarviketeollisuus"/>
          <xsd:enumeration value="Energia-ala"/>
          <xsd:enumeration value="Finanssisektori"/>
          <xsd:enumeration value="Finnair lentovirkailijat"/>
          <xsd:enumeration value="Finnair tekniikka"/>
          <xsd:enumeration value="Finncomm Airlinesin Cabin"/>
          <xsd:enumeration value="Finnish Aircraft Maintenance (FAM)"/>
          <xsd:enumeration value="Finn-lab"/>
          <xsd:enumeration value="Finnvera"/>
          <xsd:enumeration value="Flybe"/>
          <xsd:enumeration value="Hammaslaboratorioala"/>
          <xsd:enumeration value="ICT-ala"/>
          <xsd:enumeration value="Iittala Group Oy Ab"/>
          <xsd:enumeration value="Kela"/>
          <xsd:enumeration value="Kemianala"/>
          <xsd:enumeration value="Kenkä- ja nahkateollisuus ja kultaseppäteollisuus sekä harja- ja sivellinala"/>
          <xsd:enumeration value="Kiinteistöpalvelut"/>
          <xsd:enumeration value="Kiinteistövälittäjät"/>
          <xsd:enumeration value="Kumiteollisuus"/>
          <xsd:enumeration value="Laboratorioala"/>
          <xsd:enumeration value="Lasikeraaminen"/>
          <xsd:enumeration value="Lasitus- ja hiomoala"/>
          <xsd:enumeration value="Lentoliikenteen työehtosopimus"/>
          <xsd:enumeration value="Lihateollisuuden asiamiehet"/>
          <xsd:enumeration value="Luottotieto- ja perintäala"/>
          <xsd:enumeration value="M2L toimihenkilöt"/>
          <xsd:enumeration value="Mekaaninen metsäteollisuus"/>
          <xsd:enumeration value="Nordic Aviation Professionals"/>
          <xsd:enumeration value="Nordic Regional Airlines"/>
          <xsd:enumeration value="Pahvin- ja paperinjalostus"/>
          <xsd:enumeration value="Palkka- ja henkilöstöhallintoala"/>
          <xsd:enumeration value="Palvelualat"/>
          <xsd:enumeration value="Paperiteollisuus"/>
          <xsd:enumeration value="Posti"/>
          <xsd:enumeration value="Puusepänteollisuus"/>
          <xsd:enumeration value="Raha-automaattiyhdistys"/>
          <xsd:enumeration value="Rahankäsittelypalvelut"/>
          <xsd:enumeration value="Rahoitusala"/>
          <xsd:enumeration value="Rakennusaine- ja betoniteollisuus"/>
          <xsd:enumeration value="Rakennusala"/>
          <xsd:enumeration value="Sampo pankki"/>
          <xsd:enumeration value="Satamien työnjohtajat"/>
          <xsd:enumeration value="Suunnittelu- ja konsulttiala"/>
          <xsd:enumeration value="Tallink Silja"/>
          <xsd:enumeration value="Talotekniikka-ala"/>
          <xsd:enumeration value="Taloushallintoala"/>
          <xsd:enumeration value="Teknologiateollisuus"/>
          <xsd:enumeration value="Tekstiili- ja vaatetusala"/>
          <xsd:enumeration value="Tietotekniikan palvelualan tekniset"/>
          <xsd:enumeration value="Tili- ja kirjanpitotoimistot"/>
          <xsd:enumeration value="Tullaajat ja huolintatyönjohtajat"/>
          <xsd:enumeration value="Työeläkeasioiden muutoksenhakulautakunta"/>
          <xsd:enumeration value="Vakuutusala"/>
          <xsd:enumeration value="Veikkaus"/>
          <xsd:enumeration value="Viestintäala (graafinen)"/>
          <xsd:enumeration value="Vuokratyö"/>
          <xsd:enumeration value="VVO"/>
          <xsd:enumeration value="Yleisradion ohjelmatyöntekijät"/>
          <xsd:enumeration value="Yleisradion tekniset"/>
          <xsd:enumeration value="Ylen toimihenkilöt"/>
        </xsd:restriction>
      </xsd:simpleType>
    </xsd:element>
    <xsd:element name="Valmis" ma:index="13" nillable="true" ma:displayName="Valmis" ma:default="0" ma:description="Rastita kun dokumentti on valmis" ma:internalName="Valmis">
      <xsd:simpleType>
        <xsd:restriction base="dms:Boolean"/>
      </xsd:simpleType>
    </xsd:element>
    <xsd:element name="TaxCatchAll" ma:index="14" nillable="true" ma:displayName="Taxonomy Catch All Column" ma:hidden="true" ma:list="{c1e865b4-b47e-4553-b8dd-25d955518d78}" ma:internalName="TaxCatchAll" ma:showField="CatchAllData" ma:web="542adbd4-a149-4c4c-afe3-2265dd3101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c1e865b4-b47e-4553-b8dd-25d955518d78}" ma:internalName="TaxCatchAllLabel" ma:readOnly="true" ma:showField="CatchAllDataLabel" ma:web="542adbd4-a149-4c4c-afe3-2265dd3101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6" nillable="true" ma:taxonomy="true" ma:internalName="TaxKeywordTaxHTField" ma:taxonomyFieldName="TaxKeyword" ma:displayName="Dokumentin avainsanat" ma:fieldId="{23f27201-bee3-471e-b2e7-b64fd8b7ca38}" ma:taxonomyMulti="true" ma:sspId="e0685c70-8172-4020-a74f-a8981bafc29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1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1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axOccurs="1" ma:index="8" ma:displayName="Aihe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D1EC52-BE4E-4C81-BF92-407F531C7D69}">
  <ds:schemaRefs>
    <ds:schemaRef ds:uri="http://purl.org/dc/elements/1.1/"/>
    <ds:schemaRef ds:uri="542adbd4-a149-4c4c-afe3-2265dd31014e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97FDB1-6EFD-4436-B891-E6DFA566A69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1559FFD-45E7-4AD5-8E17-B03B5053BB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2adbd4-a149-4c4c-afe3-2265dd3101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8D4D80A-45EB-4A13-97FC-AA7F48E6DD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Pro_powerpoint</Template>
  <TotalTime>1793</TotalTime>
  <Words>182</Words>
  <Application>Microsoft Office PowerPoint</Application>
  <PresentationFormat>Näytössä katseltava diaesitys 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Impact</vt:lpstr>
      <vt:lpstr>Times New Roman</vt:lpstr>
      <vt:lpstr>Times New Roman Bold</vt:lpstr>
      <vt:lpstr>Diaesitys_Pro2016</vt:lpstr>
      <vt:lpstr>Ammattiliitto Pro</vt:lpstr>
      <vt:lpstr>Onko sinulle jo tuttu tämä Pron uusi mobiilisovellus? Se kannattaa nyt ladata.</vt:lpstr>
      <vt:lpstr>Lataa Pron mobiilisovellus</vt:lpstr>
      <vt:lpstr>Kirjautumistunnukset</vt:lpstr>
      <vt:lpstr>Käyttötuki</vt:lpstr>
      <vt:lpstr>Minulla on jo sovellus käytössäni, pitääkö se poistaa ja ladata uusi?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Halvari Petteri</dc:creator>
  <cp:lastModifiedBy>Saari Mervi</cp:lastModifiedBy>
  <cp:revision>152</cp:revision>
  <cp:lastPrinted>2017-05-09T10:11:13Z</cp:lastPrinted>
  <dcterms:created xsi:type="dcterms:W3CDTF">2016-10-05T10:25:41Z</dcterms:created>
  <dcterms:modified xsi:type="dcterms:W3CDTF">2017-06-22T07:06:14Z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0x010100A74FA1CA39AD394389F96A549A966E060B00DF75654925E5CC438A6B77576EA6AC47</vt:lpwstr>
  </property>
</Properties>
</file>