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4"/>
  </p:sldMasterIdLst>
  <p:notesMasterIdLst>
    <p:notesMasterId r:id="rId26"/>
  </p:notesMasterIdLst>
  <p:handoutMasterIdLst>
    <p:handoutMasterId r:id="rId27"/>
  </p:handoutMasterIdLst>
  <p:sldIdLst>
    <p:sldId id="314" r:id="rId5"/>
    <p:sldId id="919" r:id="rId6"/>
    <p:sldId id="951" r:id="rId7"/>
    <p:sldId id="955" r:id="rId8"/>
    <p:sldId id="930" r:id="rId9"/>
    <p:sldId id="861" r:id="rId10"/>
    <p:sldId id="971" r:id="rId11"/>
    <p:sldId id="973" r:id="rId12"/>
    <p:sldId id="974" r:id="rId13"/>
    <p:sldId id="972" r:id="rId14"/>
    <p:sldId id="920" r:id="rId15"/>
    <p:sldId id="949" r:id="rId16"/>
    <p:sldId id="950" r:id="rId17"/>
    <p:sldId id="923" r:id="rId18"/>
    <p:sldId id="976" r:id="rId19"/>
    <p:sldId id="952" r:id="rId20"/>
    <p:sldId id="960" r:id="rId21"/>
    <p:sldId id="961" r:id="rId22"/>
    <p:sldId id="953" r:id="rId23"/>
    <p:sldId id="969" r:id="rId24"/>
    <p:sldId id="918" r:id="rId25"/>
  </p:sldIdLst>
  <p:sldSz cx="9144000" cy="6858000" type="screen4x3"/>
  <p:notesSz cx="6797675" cy="99298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vantti, Elli" initials="R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D59"/>
    <a:srgbClr val="CE5810"/>
    <a:srgbClr val="A7A8A8"/>
    <a:srgbClr val="2C93AF"/>
    <a:srgbClr val="3EA69C"/>
    <a:srgbClr val="EFEF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Normaali tyyli 2 - Korostu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907" y="53"/>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50443" y="0"/>
            <a:ext cx="2945659" cy="498215"/>
          </a:xfrm>
          <a:prstGeom prst="rect">
            <a:avLst/>
          </a:prstGeom>
        </p:spPr>
        <p:txBody>
          <a:bodyPr vert="horz" lIns="91440" tIns="45720" rIns="91440" bIns="45720" rtlCol="0"/>
          <a:lstStyle>
            <a:lvl1pPr algn="r">
              <a:defRPr sz="1200"/>
            </a:lvl1pPr>
          </a:lstStyle>
          <a:p>
            <a:fld id="{CA7037ED-8314-4DA7-A50E-8A4D480FF98F}" type="datetimeFigureOut">
              <a:rPr lang="fi-FI" smtClean="0"/>
              <a:t>23.3.2021</a:t>
            </a:fld>
            <a:endParaRPr lang="fi-FI"/>
          </a:p>
        </p:txBody>
      </p:sp>
      <p:sp>
        <p:nvSpPr>
          <p:cNvPr id="4" name="Alatunnisteen paikkamerkki 3"/>
          <p:cNvSpPr>
            <a:spLocks noGrp="1"/>
          </p:cNvSpPr>
          <p:nvPr>
            <p:ph type="ftr" sz="quarter" idx="2"/>
          </p:nvPr>
        </p:nvSpPr>
        <p:spPr>
          <a:xfrm>
            <a:off x="0" y="9431600"/>
            <a:ext cx="2945659" cy="498214"/>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50443" y="9431600"/>
            <a:ext cx="2945659" cy="498214"/>
          </a:xfrm>
          <a:prstGeom prst="rect">
            <a:avLst/>
          </a:prstGeom>
        </p:spPr>
        <p:txBody>
          <a:bodyPr vert="horz" lIns="91440" tIns="45720" rIns="91440" bIns="45720" rtlCol="0" anchor="b"/>
          <a:lstStyle>
            <a:lvl1pPr algn="r">
              <a:defRPr sz="1200"/>
            </a:lvl1pPr>
          </a:lstStyle>
          <a:p>
            <a:fld id="{5AC0B137-8356-4374-84B6-ABCF43276345}" type="slidenum">
              <a:rPr lang="fi-FI" smtClean="0"/>
              <a:t>‹#›</a:t>
            </a:fld>
            <a:endParaRPr lang="fi-FI"/>
          </a:p>
        </p:txBody>
      </p:sp>
    </p:spTree>
    <p:extLst>
      <p:ext uri="{BB962C8B-B14F-4D97-AF65-F5344CB8AC3E}">
        <p14:creationId xmlns:p14="http://schemas.microsoft.com/office/powerpoint/2010/main" val="3942363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ian kuvan paikkamerkki 3"/>
          <p:cNvSpPr>
            <a:spLocks noGrp="1" noRot="1" noChangeAspect="1"/>
          </p:cNvSpPr>
          <p:nvPr>
            <p:ph type="sldImg" idx="2"/>
          </p:nvPr>
        </p:nvSpPr>
        <p:spPr>
          <a:xfrm>
            <a:off x="420688" y="334963"/>
            <a:ext cx="5956300" cy="4468812"/>
          </a:xfrm>
          <a:prstGeom prst="rect">
            <a:avLst/>
          </a:prstGeom>
          <a:noFill/>
          <a:ln w="12700">
            <a:solidFill>
              <a:schemeClr val="bg1"/>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815721" y="5039380"/>
            <a:ext cx="5188892" cy="3947101"/>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3" name="Kuv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9241" y="9219336"/>
            <a:ext cx="1948667" cy="362934"/>
          </a:xfrm>
          <a:prstGeom prst="rect">
            <a:avLst/>
          </a:prstGeom>
        </p:spPr>
      </p:pic>
    </p:spTree>
    <p:extLst>
      <p:ext uri="{BB962C8B-B14F-4D97-AF65-F5344CB8AC3E}">
        <p14:creationId xmlns:p14="http://schemas.microsoft.com/office/powerpoint/2010/main" val="1290188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28575" y="360363"/>
            <a:ext cx="6429375" cy="4822825"/>
          </a:xfrm>
        </p:spPr>
      </p:sp>
      <p:sp>
        <p:nvSpPr>
          <p:cNvPr id="3" name="Huomautusten paikkamerkki 2"/>
          <p:cNvSpPr>
            <a:spLocks noGrp="1"/>
          </p:cNvSpPr>
          <p:nvPr>
            <p:ph type="body" idx="1"/>
          </p:nvPr>
        </p:nvSpPr>
        <p:spPr/>
        <p:txBody>
          <a:bodyPr/>
          <a:lstStyle/>
          <a:p>
            <a:endParaRPr lang="fi-FI"/>
          </a:p>
        </p:txBody>
      </p:sp>
    </p:spTree>
    <p:extLst>
      <p:ext uri="{BB962C8B-B14F-4D97-AF65-F5344CB8AC3E}">
        <p14:creationId xmlns:p14="http://schemas.microsoft.com/office/powerpoint/2010/main" val="730826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reserve="1">
  <p:cSld name="1_Esityksen otsikko ja alaotsikko">
    <p:spTree>
      <p:nvGrpSpPr>
        <p:cNvPr id="1" name=""/>
        <p:cNvGrpSpPr/>
        <p:nvPr/>
      </p:nvGrpSpPr>
      <p:grpSpPr>
        <a:xfrm>
          <a:off x="0" y="0"/>
          <a:ext cx="0" cy="0"/>
          <a:chOff x="0" y="0"/>
          <a:chExt cx="0" cy="0"/>
        </a:xfrm>
      </p:grpSpPr>
      <p:sp>
        <p:nvSpPr>
          <p:cNvPr id="6" name="Shape 6"/>
          <p:cNvSpPr>
            <a:spLocks noGrp="1"/>
          </p:cNvSpPr>
          <p:nvPr>
            <p:ph type="title" hasCustomPrompt="1"/>
          </p:nvPr>
        </p:nvSpPr>
        <p:spPr>
          <a:xfrm>
            <a:off x="892969" y="3226279"/>
            <a:ext cx="7358063" cy="1970799"/>
          </a:xfrm>
          <a:prstGeom prst="rect">
            <a:avLst/>
          </a:prstGeom>
        </p:spPr>
        <p:txBody>
          <a:bodyPr anchor="b">
            <a:normAutofit/>
          </a:bodyPr>
          <a:lstStyle>
            <a:lvl1pPr>
              <a:defRPr baseline="0">
                <a:solidFill>
                  <a:schemeClr val="tx2"/>
                </a:solidFill>
                <a:effectLst>
                  <a:innerShdw blurRad="63500" dist="50800" dir="13500000">
                    <a:prstClr val="black">
                      <a:alpha val="50000"/>
                    </a:prstClr>
                  </a:innerShdw>
                </a:effectLst>
                <a:latin typeface="+mj-lt"/>
                <a:ea typeface="Times New Roman Bold"/>
                <a:cs typeface="Times New Roman Bold"/>
                <a:sym typeface="Times New Roman Bold"/>
              </a:defRPr>
            </a:lvl1pPr>
          </a:lstStyle>
          <a:p>
            <a:pPr lvl="0">
              <a:defRPr sz="1800"/>
            </a:pPr>
            <a:r>
              <a:rPr lang="fi-FI" sz="5625"/>
              <a:t>Esityksen otsikko</a:t>
            </a:r>
            <a:endParaRPr sz="5625"/>
          </a:p>
        </p:txBody>
      </p:sp>
      <p:sp>
        <p:nvSpPr>
          <p:cNvPr id="7" name="Shape 7"/>
          <p:cNvSpPr>
            <a:spLocks noGrp="1"/>
          </p:cNvSpPr>
          <p:nvPr>
            <p:ph type="body" idx="1" hasCustomPrompt="1"/>
          </p:nvPr>
        </p:nvSpPr>
        <p:spPr>
          <a:xfrm>
            <a:off x="892969" y="5197079"/>
            <a:ext cx="7358063" cy="910424"/>
          </a:xfrm>
          <a:prstGeom prst="rect">
            <a:avLst/>
          </a:prstGeom>
        </p:spPr>
        <p:txBody>
          <a:bodyPr anchor="ctr">
            <a:normAutofit/>
          </a:bodyPr>
          <a:lstStyle>
            <a:lvl1pPr marL="0" marR="0" indent="0" algn="l" defTabSz="642915" rtl="0" eaLnBrk="1" fontAlgn="base" latinLnBrk="0" hangingPunct="1">
              <a:lnSpc>
                <a:spcPct val="100000"/>
              </a:lnSpc>
              <a:spcBef>
                <a:spcPts val="0"/>
              </a:spcBef>
              <a:spcAft>
                <a:spcPts val="554"/>
              </a:spcAft>
              <a:buClrTx/>
              <a:buSzTx/>
              <a:buFontTx/>
              <a:buNone/>
              <a:tabLst/>
              <a:defRPr sz="1969" b="1">
                <a:solidFill>
                  <a:schemeClr val="tx1"/>
                </a:solidFill>
                <a:latin typeface="+mn-lt"/>
                <a:ea typeface="Times New Roman"/>
                <a:cs typeface="Times New Roman"/>
                <a:sym typeface="Times New Roman"/>
              </a:defRPr>
            </a:lvl1pPr>
            <a:lvl2pPr marL="0" indent="0" algn="l">
              <a:spcBef>
                <a:spcPts val="0"/>
              </a:spcBef>
              <a:buSzTx/>
              <a:buNone/>
              <a:defRPr sz="2250">
                <a:latin typeface="+mn-lt"/>
                <a:ea typeface="Times New Roman"/>
                <a:cs typeface="Times New Roman"/>
                <a:sym typeface="Times New Roman"/>
              </a:defRPr>
            </a:lvl2pPr>
            <a:lvl3pPr marL="0" indent="0" algn="l">
              <a:spcBef>
                <a:spcPts val="0"/>
              </a:spcBef>
              <a:buSzTx/>
              <a:buNone/>
              <a:defRPr sz="2250">
                <a:latin typeface="+mn-lt"/>
                <a:ea typeface="Times New Roman"/>
                <a:cs typeface="Times New Roman"/>
                <a:sym typeface="Times New Roman"/>
              </a:defRPr>
            </a:lvl3pPr>
            <a:lvl4pPr marL="0" indent="0" algn="l">
              <a:spcBef>
                <a:spcPts val="0"/>
              </a:spcBef>
              <a:buSzTx/>
              <a:buNone/>
              <a:defRPr sz="2250">
                <a:latin typeface="+mn-lt"/>
                <a:ea typeface="Times New Roman"/>
                <a:cs typeface="Times New Roman"/>
                <a:sym typeface="Times New Roman"/>
              </a:defRPr>
            </a:lvl4pPr>
            <a:lvl5pPr marL="0" indent="0" algn="l">
              <a:spcBef>
                <a:spcPts val="0"/>
              </a:spcBef>
              <a:buSzTx/>
              <a:buNone/>
              <a:defRPr sz="2250">
                <a:latin typeface="+mn-lt"/>
                <a:ea typeface="Times New Roman"/>
                <a:cs typeface="Times New Roman"/>
                <a:sym typeface="Times New Roman"/>
              </a:defRPr>
            </a:lvl5pPr>
          </a:lstStyle>
          <a:p>
            <a:pPr lvl="0">
              <a:defRPr sz="1800"/>
            </a:pPr>
            <a:r>
              <a:rPr lang="fi-FI" sz="2250"/>
              <a:t>Lisäotsikko, Esittäjä ja päivämäärä</a:t>
            </a:r>
          </a:p>
        </p:txBody>
      </p:sp>
    </p:spTree>
    <p:extLst>
      <p:ext uri="{BB962C8B-B14F-4D97-AF65-F5344CB8AC3E}">
        <p14:creationId xmlns:p14="http://schemas.microsoft.com/office/powerpoint/2010/main" val="4108848236"/>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äliotsikko_jade">
    <p:spTree>
      <p:nvGrpSpPr>
        <p:cNvPr id="1" name=""/>
        <p:cNvGrpSpPr/>
        <p:nvPr/>
      </p:nvGrpSpPr>
      <p:grpSpPr>
        <a:xfrm>
          <a:off x="0" y="0"/>
          <a:ext cx="0" cy="0"/>
          <a:chOff x="0" y="0"/>
          <a:chExt cx="0" cy="0"/>
        </a:xfrm>
      </p:grpSpPr>
      <p:sp>
        <p:nvSpPr>
          <p:cNvPr id="2" name="Ellipsi 1"/>
          <p:cNvSpPr/>
          <p:nvPr/>
        </p:nvSpPr>
        <p:spPr bwMode="auto">
          <a:xfrm>
            <a:off x="2167414" y="1024414"/>
            <a:ext cx="4809173" cy="4809173"/>
          </a:xfrm>
          <a:prstGeom prst="ellipse">
            <a:avLst/>
          </a:prstGeom>
          <a:solidFill>
            <a:schemeClr val="accent3"/>
          </a:solidFill>
          <a:ln w="9525" cap="flat" cmpd="sng" algn="ctr">
            <a:noFill/>
            <a:prstDash val="solid"/>
            <a:round/>
            <a:headEnd type="none" w="med" len="med"/>
            <a:tailEnd type="none" w="med" len="med"/>
          </a:ln>
          <a:effectLst/>
        </p:spPr>
        <p:txBody>
          <a:bodyPr vert="horz" wrap="square" lIns="64294" tIns="32147" rIns="64294" bIns="32147" numCol="1" rtlCol="0" anchor="t" anchorCtr="0" compatLnSpc="1">
            <a:prstTxWarp prst="textNoShape">
              <a:avLst/>
            </a:prstTxWarp>
          </a:bodyPr>
          <a:lstStyle/>
          <a:p>
            <a:pPr marL="0" marR="0" indent="0" algn="l" defTabSz="642915" rtl="0" eaLnBrk="0" fontAlgn="base" latinLnBrk="0" hangingPunct="0">
              <a:lnSpc>
                <a:spcPct val="100000"/>
              </a:lnSpc>
              <a:spcBef>
                <a:spcPct val="0"/>
              </a:spcBef>
              <a:spcAft>
                <a:spcPct val="0"/>
              </a:spcAft>
              <a:buClrTx/>
              <a:buSzTx/>
              <a:buFontTx/>
              <a:buNone/>
              <a:tabLst/>
            </a:pPr>
            <a:endParaRPr kumimoji="0" lang="fi-FI" sz="1687" b="0" i="0" u="none" strike="noStrike" cap="none" normalizeH="0" baseline="0">
              <a:ln>
                <a:noFill/>
              </a:ln>
              <a:solidFill>
                <a:schemeClr val="accent2"/>
              </a:solidFill>
              <a:effectLst/>
              <a:latin typeface="Arial" charset="0"/>
              <a:ea typeface="ＭＳ Ｐゴシック" charset="-128"/>
            </a:endParaRPr>
          </a:p>
        </p:txBody>
      </p:sp>
      <p:sp>
        <p:nvSpPr>
          <p:cNvPr id="5" name="Rectangle 2"/>
          <p:cNvSpPr>
            <a:spLocks noGrp="1" noChangeArrowheads="1"/>
          </p:cNvSpPr>
          <p:nvPr>
            <p:ph type="ctrTitle" hasCustomPrompt="1"/>
          </p:nvPr>
        </p:nvSpPr>
        <p:spPr>
          <a:xfrm>
            <a:off x="2312058" y="1723073"/>
            <a:ext cx="4519886" cy="3574732"/>
          </a:xfrm>
        </p:spPr>
        <p:txBody>
          <a:bodyPr>
            <a:normAutofit/>
          </a:bodyPr>
          <a:lstStyle>
            <a:lvl1pPr algn="ctr">
              <a:defRPr sz="4246" b="0">
                <a:solidFill>
                  <a:schemeClr val="bg2"/>
                </a:solidFill>
              </a:defRPr>
            </a:lvl1pPr>
          </a:lstStyle>
          <a:p>
            <a:r>
              <a:rPr lang="fi-FI"/>
              <a:t>Väliotsikko</a:t>
            </a:r>
            <a:br>
              <a:rPr lang="fi-FI"/>
            </a:br>
            <a:r>
              <a:rPr lang="fi-FI"/>
              <a:t>(aihe vaihtuu)</a:t>
            </a:r>
          </a:p>
        </p:txBody>
      </p:sp>
    </p:spTree>
    <p:extLst>
      <p:ext uri="{BB962C8B-B14F-4D97-AF65-F5344CB8AC3E}">
        <p14:creationId xmlns:p14="http://schemas.microsoft.com/office/powerpoint/2010/main" val="1865668199"/>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jatus">
    <p:spTree>
      <p:nvGrpSpPr>
        <p:cNvPr id="1" name=""/>
        <p:cNvGrpSpPr/>
        <p:nvPr/>
      </p:nvGrpSpPr>
      <p:grpSpPr>
        <a:xfrm>
          <a:off x="0" y="0"/>
          <a:ext cx="0" cy="0"/>
          <a:chOff x="0" y="0"/>
          <a:chExt cx="0" cy="0"/>
        </a:xfrm>
      </p:grpSpPr>
      <p:sp>
        <p:nvSpPr>
          <p:cNvPr id="5" name="Rectangle 2"/>
          <p:cNvSpPr>
            <a:spLocks noGrp="1" noChangeArrowheads="1"/>
          </p:cNvSpPr>
          <p:nvPr>
            <p:ph type="ctrTitle" hasCustomPrompt="1"/>
          </p:nvPr>
        </p:nvSpPr>
        <p:spPr>
          <a:xfrm>
            <a:off x="1117121" y="2924945"/>
            <a:ext cx="6909759" cy="2808311"/>
          </a:xfrm>
        </p:spPr>
        <p:txBody>
          <a:bodyPr>
            <a:normAutofit/>
          </a:bodyPr>
          <a:lstStyle>
            <a:lvl1pPr algn="ctr">
              <a:defRPr sz="3500" b="0">
                <a:solidFill>
                  <a:schemeClr val="tx1"/>
                </a:solidFill>
                <a:effectLst/>
                <a:latin typeface="Impact" panose="020B0806030902050204" pitchFamily="34" charset="0"/>
              </a:defRPr>
            </a:lvl1pPr>
          </a:lstStyle>
          <a:p>
            <a:r>
              <a:rPr lang="fi-FI"/>
              <a:t>Kiteytys</a:t>
            </a:r>
          </a:p>
        </p:txBody>
      </p:sp>
      <p:sp>
        <p:nvSpPr>
          <p:cNvPr id="2" name="Ellipsi 1"/>
          <p:cNvSpPr/>
          <p:nvPr/>
        </p:nvSpPr>
        <p:spPr bwMode="auto">
          <a:xfrm>
            <a:off x="3744000" y="1124744"/>
            <a:ext cx="1656000" cy="1656184"/>
          </a:xfrm>
          <a:prstGeom prst="ellipse">
            <a:avLst/>
          </a:prstGeom>
          <a:solidFill>
            <a:srgbClr val="2C93AF"/>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0" marR="0" indent="0" algn="l" defTabSz="844018" rtl="0" eaLnBrk="0" fontAlgn="base" latinLnBrk="0" hangingPunct="0">
              <a:lnSpc>
                <a:spcPct val="100000"/>
              </a:lnSpc>
              <a:spcBef>
                <a:spcPct val="0"/>
              </a:spcBef>
              <a:spcAft>
                <a:spcPct val="0"/>
              </a:spcAft>
              <a:buClrTx/>
              <a:buSzTx/>
              <a:buFontTx/>
              <a:buNone/>
              <a:tabLst/>
            </a:pPr>
            <a:endParaRPr kumimoji="0" lang="fi-FI" sz="2215" b="0" i="0" u="none" strike="noStrike" cap="none" normalizeH="0" baseline="0">
              <a:ln>
                <a:noFill/>
              </a:ln>
              <a:solidFill>
                <a:schemeClr val="tx1"/>
              </a:solidFill>
              <a:effectLst/>
              <a:latin typeface="Arial" charset="0"/>
              <a:ea typeface="ＭＳ Ｐゴシック" charset="-128"/>
            </a:endParaRPr>
          </a:p>
        </p:txBody>
      </p:sp>
      <p:sp>
        <p:nvSpPr>
          <p:cNvPr id="4" name="Rectangle 2"/>
          <p:cNvSpPr txBox="1">
            <a:spLocks noChangeArrowheads="1"/>
          </p:cNvSpPr>
          <p:nvPr/>
        </p:nvSpPr>
        <p:spPr bwMode="auto">
          <a:xfrm>
            <a:off x="4239656" y="1471324"/>
            <a:ext cx="664689" cy="1022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396" tIns="42199" rIns="84396" bIns="42199" numCol="1" anchor="ctr" anchorCtr="0" compatLnSpc="1">
            <a:prstTxWarp prst="textNoShape">
              <a:avLst/>
            </a:prstTxWarp>
            <a:spAutoFit/>
          </a:bodyPr>
          <a:lstStyle>
            <a:lvl1pPr algn="ctr" rtl="0" eaLnBrk="0" fontAlgn="base" hangingPunct="0">
              <a:spcBef>
                <a:spcPct val="0"/>
              </a:spcBef>
              <a:spcAft>
                <a:spcPct val="0"/>
              </a:spcAft>
              <a:defRPr sz="4600" b="1">
                <a:solidFill>
                  <a:schemeClr val="tx1"/>
                </a:solidFill>
                <a:latin typeface="Impact" panose="020B0806030902050204" pitchFamily="34" charset="0"/>
                <a:ea typeface="+mj-ea"/>
                <a:cs typeface="+mj-cs"/>
              </a:defRPr>
            </a:lvl1pPr>
            <a:lvl2pPr algn="l" rtl="0" eaLnBrk="0" fontAlgn="base" hangingPunct="0">
              <a:spcBef>
                <a:spcPct val="0"/>
              </a:spcBef>
              <a:spcAft>
                <a:spcPct val="0"/>
              </a:spcAft>
              <a:defRPr sz="2400" b="1">
                <a:solidFill>
                  <a:schemeClr val="tx2"/>
                </a:solidFill>
                <a:latin typeface="Calibri" pitchFamily="34" charset="0"/>
                <a:ea typeface="ＭＳ Ｐゴシック" charset="-128"/>
              </a:defRPr>
            </a:lvl2pPr>
            <a:lvl3pPr algn="l" rtl="0" eaLnBrk="0" fontAlgn="base" hangingPunct="0">
              <a:spcBef>
                <a:spcPct val="0"/>
              </a:spcBef>
              <a:spcAft>
                <a:spcPct val="0"/>
              </a:spcAft>
              <a:defRPr sz="2400" b="1">
                <a:solidFill>
                  <a:schemeClr val="tx2"/>
                </a:solidFill>
                <a:latin typeface="Calibri" pitchFamily="34" charset="0"/>
                <a:ea typeface="ＭＳ Ｐゴシック" charset="-128"/>
              </a:defRPr>
            </a:lvl3pPr>
            <a:lvl4pPr algn="l" rtl="0" eaLnBrk="0" fontAlgn="base" hangingPunct="0">
              <a:spcBef>
                <a:spcPct val="0"/>
              </a:spcBef>
              <a:spcAft>
                <a:spcPct val="0"/>
              </a:spcAft>
              <a:defRPr sz="2400" b="1">
                <a:solidFill>
                  <a:schemeClr val="tx2"/>
                </a:solidFill>
                <a:latin typeface="Calibri" pitchFamily="34" charset="0"/>
                <a:ea typeface="ＭＳ Ｐゴシック" charset="-128"/>
              </a:defRPr>
            </a:lvl4pPr>
            <a:lvl5pPr algn="l" rtl="0" eaLnBrk="0" fontAlgn="base" hangingPunct="0">
              <a:spcBef>
                <a:spcPct val="0"/>
              </a:spcBef>
              <a:spcAft>
                <a:spcPct val="0"/>
              </a:spcAft>
              <a:defRPr sz="2400" b="1">
                <a:solidFill>
                  <a:schemeClr val="tx2"/>
                </a:solidFill>
                <a:latin typeface="Calibri" pitchFamily="34" charset="0"/>
                <a:ea typeface="ＭＳ Ｐゴシック" charset="-128"/>
              </a:defRPr>
            </a:lvl5pPr>
            <a:lvl6pPr marL="457148" algn="l" rtl="0" eaLnBrk="1" fontAlgn="base" hangingPunct="1">
              <a:spcBef>
                <a:spcPct val="0"/>
              </a:spcBef>
              <a:spcAft>
                <a:spcPct val="0"/>
              </a:spcAft>
              <a:defRPr sz="2300">
                <a:solidFill>
                  <a:schemeClr val="tx2"/>
                </a:solidFill>
                <a:latin typeface="Arial" charset="0"/>
                <a:ea typeface="ＭＳ Ｐゴシック" charset="-128"/>
              </a:defRPr>
            </a:lvl6pPr>
            <a:lvl7pPr marL="914296" algn="l" rtl="0" eaLnBrk="1" fontAlgn="base" hangingPunct="1">
              <a:spcBef>
                <a:spcPct val="0"/>
              </a:spcBef>
              <a:spcAft>
                <a:spcPct val="0"/>
              </a:spcAft>
              <a:defRPr sz="2300">
                <a:solidFill>
                  <a:schemeClr val="tx2"/>
                </a:solidFill>
                <a:latin typeface="Arial" charset="0"/>
                <a:ea typeface="ＭＳ Ｐゴシック" charset="-128"/>
              </a:defRPr>
            </a:lvl7pPr>
            <a:lvl8pPr marL="1371445" algn="l" rtl="0" eaLnBrk="1" fontAlgn="base" hangingPunct="1">
              <a:spcBef>
                <a:spcPct val="0"/>
              </a:spcBef>
              <a:spcAft>
                <a:spcPct val="0"/>
              </a:spcAft>
              <a:defRPr sz="2300">
                <a:solidFill>
                  <a:schemeClr val="tx2"/>
                </a:solidFill>
                <a:latin typeface="Arial" charset="0"/>
                <a:ea typeface="ＭＳ Ｐゴシック" charset="-128"/>
              </a:defRPr>
            </a:lvl8pPr>
            <a:lvl9pPr marL="1828592" algn="l" rtl="0" eaLnBrk="1" fontAlgn="base" hangingPunct="1">
              <a:spcBef>
                <a:spcPct val="0"/>
              </a:spcBef>
              <a:spcAft>
                <a:spcPct val="0"/>
              </a:spcAft>
              <a:defRPr sz="2300">
                <a:solidFill>
                  <a:schemeClr val="tx2"/>
                </a:solidFill>
                <a:latin typeface="Arial" charset="0"/>
                <a:ea typeface="ＭＳ Ｐゴシック" charset="-128"/>
              </a:defRPr>
            </a:lvl9pPr>
          </a:lstStyle>
          <a:p>
            <a:r>
              <a:rPr lang="fi-FI" sz="6092" b="0" kern="0">
                <a:solidFill>
                  <a:schemeClr val="bg1"/>
                </a:solidFill>
              </a:rPr>
              <a:t>!</a:t>
            </a:r>
          </a:p>
        </p:txBody>
      </p:sp>
    </p:spTree>
    <p:extLst>
      <p:ext uri="{BB962C8B-B14F-4D97-AF65-F5344CB8AC3E}">
        <p14:creationId xmlns:p14="http://schemas.microsoft.com/office/powerpoint/2010/main" val="3906002610"/>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ysymys">
    <p:spTree>
      <p:nvGrpSpPr>
        <p:cNvPr id="1" name=""/>
        <p:cNvGrpSpPr/>
        <p:nvPr/>
      </p:nvGrpSpPr>
      <p:grpSpPr>
        <a:xfrm>
          <a:off x="0" y="0"/>
          <a:ext cx="0" cy="0"/>
          <a:chOff x="0" y="0"/>
          <a:chExt cx="0" cy="0"/>
        </a:xfrm>
      </p:grpSpPr>
      <p:sp>
        <p:nvSpPr>
          <p:cNvPr id="2" name="Ellipsi 1"/>
          <p:cNvSpPr/>
          <p:nvPr/>
        </p:nvSpPr>
        <p:spPr bwMode="auto">
          <a:xfrm>
            <a:off x="3744000" y="1124744"/>
            <a:ext cx="1656000" cy="1656184"/>
          </a:xfrm>
          <a:prstGeom prst="ellipse">
            <a:avLst/>
          </a:prstGeom>
          <a:solidFill>
            <a:schemeClr val="accent3"/>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0" marR="0" indent="0" algn="l" defTabSz="844018" rtl="0" eaLnBrk="0" fontAlgn="base" latinLnBrk="0" hangingPunct="0">
              <a:lnSpc>
                <a:spcPct val="100000"/>
              </a:lnSpc>
              <a:spcBef>
                <a:spcPct val="0"/>
              </a:spcBef>
              <a:spcAft>
                <a:spcPct val="0"/>
              </a:spcAft>
              <a:buClrTx/>
              <a:buSzTx/>
              <a:buFontTx/>
              <a:buNone/>
              <a:tabLst/>
            </a:pPr>
            <a:endParaRPr kumimoji="0" lang="fi-FI" sz="2215" b="0" i="0" u="none" strike="noStrike" cap="none" normalizeH="0" baseline="0">
              <a:ln>
                <a:noFill/>
              </a:ln>
              <a:solidFill>
                <a:schemeClr val="tx1"/>
              </a:solidFill>
              <a:effectLst/>
              <a:latin typeface="Arial" charset="0"/>
              <a:ea typeface="ＭＳ Ｐゴシック" charset="-128"/>
            </a:endParaRPr>
          </a:p>
        </p:txBody>
      </p:sp>
      <p:sp>
        <p:nvSpPr>
          <p:cNvPr id="4" name="Rectangle 2"/>
          <p:cNvSpPr txBox="1">
            <a:spLocks noChangeArrowheads="1"/>
          </p:cNvSpPr>
          <p:nvPr/>
        </p:nvSpPr>
        <p:spPr bwMode="auto">
          <a:xfrm>
            <a:off x="4239656" y="1471324"/>
            <a:ext cx="664689" cy="1022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396" tIns="42199" rIns="84396" bIns="42199" numCol="1" anchor="ctr" anchorCtr="0" compatLnSpc="1">
            <a:prstTxWarp prst="textNoShape">
              <a:avLst/>
            </a:prstTxWarp>
            <a:spAutoFit/>
          </a:bodyPr>
          <a:lstStyle>
            <a:lvl1pPr algn="ctr" rtl="0" eaLnBrk="0" fontAlgn="base" hangingPunct="0">
              <a:spcBef>
                <a:spcPct val="0"/>
              </a:spcBef>
              <a:spcAft>
                <a:spcPct val="0"/>
              </a:spcAft>
              <a:defRPr sz="4600" b="1">
                <a:solidFill>
                  <a:schemeClr val="tx1"/>
                </a:solidFill>
                <a:latin typeface="Impact" panose="020B0806030902050204" pitchFamily="34" charset="0"/>
                <a:ea typeface="+mj-ea"/>
                <a:cs typeface="+mj-cs"/>
              </a:defRPr>
            </a:lvl1pPr>
            <a:lvl2pPr algn="l" rtl="0" eaLnBrk="0" fontAlgn="base" hangingPunct="0">
              <a:spcBef>
                <a:spcPct val="0"/>
              </a:spcBef>
              <a:spcAft>
                <a:spcPct val="0"/>
              </a:spcAft>
              <a:defRPr sz="2400" b="1">
                <a:solidFill>
                  <a:schemeClr val="tx2"/>
                </a:solidFill>
                <a:latin typeface="Calibri" pitchFamily="34" charset="0"/>
                <a:ea typeface="ＭＳ Ｐゴシック" charset="-128"/>
              </a:defRPr>
            </a:lvl2pPr>
            <a:lvl3pPr algn="l" rtl="0" eaLnBrk="0" fontAlgn="base" hangingPunct="0">
              <a:spcBef>
                <a:spcPct val="0"/>
              </a:spcBef>
              <a:spcAft>
                <a:spcPct val="0"/>
              </a:spcAft>
              <a:defRPr sz="2400" b="1">
                <a:solidFill>
                  <a:schemeClr val="tx2"/>
                </a:solidFill>
                <a:latin typeface="Calibri" pitchFamily="34" charset="0"/>
                <a:ea typeface="ＭＳ Ｐゴシック" charset="-128"/>
              </a:defRPr>
            </a:lvl3pPr>
            <a:lvl4pPr algn="l" rtl="0" eaLnBrk="0" fontAlgn="base" hangingPunct="0">
              <a:spcBef>
                <a:spcPct val="0"/>
              </a:spcBef>
              <a:spcAft>
                <a:spcPct val="0"/>
              </a:spcAft>
              <a:defRPr sz="2400" b="1">
                <a:solidFill>
                  <a:schemeClr val="tx2"/>
                </a:solidFill>
                <a:latin typeface="Calibri" pitchFamily="34" charset="0"/>
                <a:ea typeface="ＭＳ Ｐゴシック" charset="-128"/>
              </a:defRPr>
            </a:lvl4pPr>
            <a:lvl5pPr algn="l" rtl="0" eaLnBrk="0" fontAlgn="base" hangingPunct="0">
              <a:spcBef>
                <a:spcPct val="0"/>
              </a:spcBef>
              <a:spcAft>
                <a:spcPct val="0"/>
              </a:spcAft>
              <a:defRPr sz="2400" b="1">
                <a:solidFill>
                  <a:schemeClr val="tx2"/>
                </a:solidFill>
                <a:latin typeface="Calibri" pitchFamily="34" charset="0"/>
                <a:ea typeface="ＭＳ Ｐゴシック" charset="-128"/>
              </a:defRPr>
            </a:lvl5pPr>
            <a:lvl6pPr marL="457148" algn="l" rtl="0" eaLnBrk="1" fontAlgn="base" hangingPunct="1">
              <a:spcBef>
                <a:spcPct val="0"/>
              </a:spcBef>
              <a:spcAft>
                <a:spcPct val="0"/>
              </a:spcAft>
              <a:defRPr sz="2300">
                <a:solidFill>
                  <a:schemeClr val="tx2"/>
                </a:solidFill>
                <a:latin typeface="Arial" charset="0"/>
                <a:ea typeface="ＭＳ Ｐゴシック" charset="-128"/>
              </a:defRPr>
            </a:lvl6pPr>
            <a:lvl7pPr marL="914296" algn="l" rtl="0" eaLnBrk="1" fontAlgn="base" hangingPunct="1">
              <a:spcBef>
                <a:spcPct val="0"/>
              </a:spcBef>
              <a:spcAft>
                <a:spcPct val="0"/>
              </a:spcAft>
              <a:defRPr sz="2300">
                <a:solidFill>
                  <a:schemeClr val="tx2"/>
                </a:solidFill>
                <a:latin typeface="Arial" charset="0"/>
                <a:ea typeface="ＭＳ Ｐゴシック" charset="-128"/>
              </a:defRPr>
            </a:lvl7pPr>
            <a:lvl8pPr marL="1371445" algn="l" rtl="0" eaLnBrk="1" fontAlgn="base" hangingPunct="1">
              <a:spcBef>
                <a:spcPct val="0"/>
              </a:spcBef>
              <a:spcAft>
                <a:spcPct val="0"/>
              </a:spcAft>
              <a:defRPr sz="2300">
                <a:solidFill>
                  <a:schemeClr val="tx2"/>
                </a:solidFill>
                <a:latin typeface="Arial" charset="0"/>
                <a:ea typeface="ＭＳ Ｐゴシック" charset="-128"/>
              </a:defRPr>
            </a:lvl8pPr>
            <a:lvl9pPr marL="1828592" algn="l" rtl="0" eaLnBrk="1" fontAlgn="base" hangingPunct="1">
              <a:spcBef>
                <a:spcPct val="0"/>
              </a:spcBef>
              <a:spcAft>
                <a:spcPct val="0"/>
              </a:spcAft>
              <a:defRPr sz="2300">
                <a:solidFill>
                  <a:schemeClr val="tx2"/>
                </a:solidFill>
                <a:latin typeface="Arial" charset="0"/>
                <a:ea typeface="ＭＳ Ｐゴシック" charset="-128"/>
              </a:defRPr>
            </a:lvl9pPr>
          </a:lstStyle>
          <a:p>
            <a:r>
              <a:rPr lang="fi-FI" sz="6092" b="0" kern="0">
                <a:solidFill>
                  <a:schemeClr val="bg1"/>
                </a:solidFill>
              </a:rPr>
              <a:t>?</a:t>
            </a:r>
          </a:p>
        </p:txBody>
      </p:sp>
      <p:sp>
        <p:nvSpPr>
          <p:cNvPr id="6" name="Rectangle 2"/>
          <p:cNvSpPr>
            <a:spLocks noGrp="1" noChangeArrowheads="1"/>
          </p:cNvSpPr>
          <p:nvPr>
            <p:ph type="ctrTitle" hasCustomPrompt="1"/>
          </p:nvPr>
        </p:nvSpPr>
        <p:spPr>
          <a:xfrm>
            <a:off x="1117121" y="2924945"/>
            <a:ext cx="6909759" cy="2808311"/>
          </a:xfrm>
        </p:spPr>
        <p:txBody>
          <a:bodyPr>
            <a:normAutofit/>
          </a:bodyPr>
          <a:lstStyle>
            <a:lvl1pPr algn="ctr">
              <a:defRPr sz="3500" b="0" baseline="0">
                <a:solidFill>
                  <a:schemeClr val="tx1"/>
                </a:solidFill>
                <a:effectLst/>
                <a:latin typeface="Impact" panose="020B0806030902050204" pitchFamily="34" charset="0"/>
              </a:defRPr>
            </a:lvl1pPr>
          </a:lstStyle>
          <a:p>
            <a:r>
              <a:rPr lang="fi-FI"/>
              <a:t>Pysäyttävä kysymys</a:t>
            </a:r>
          </a:p>
        </p:txBody>
      </p:sp>
    </p:spTree>
    <p:extLst>
      <p:ext uri="{BB962C8B-B14F-4D97-AF65-F5344CB8AC3E}">
        <p14:creationId xmlns:p14="http://schemas.microsoft.com/office/powerpoint/2010/main" val="2160585165"/>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inaus_quote">
    <p:spTree>
      <p:nvGrpSpPr>
        <p:cNvPr id="1" name=""/>
        <p:cNvGrpSpPr/>
        <p:nvPr/>
      </p:nvGrpSpPr>
      <p:grpSpPr>
        <a:xfrm>
          <a:off x="0" y="0"/>
          <a:ext cx="0" cy="0"/>
          <a:chOff x="0" y="0"/>
          <a:chExt cx="0" cy="0"/>
        </a:xfrm>
      </p:grpSpPr>
      <p:sp>
        <p:nvSpPr>
          <p:cNvPr id="5" name="Rectangle 2"/>
          <p:cNvSpPr>
            <a:spLocks noGrp="1" noChangeArrowheads="1"/>
          </p:cNvSpPr>
          <p:nvPr>
            <p:ph type="ctrTitle" hasCustomPrompt="1"/>
          </p:nvPr>
        </p:nvSpPr>
        <p:spPr>
          <a:xfrm>
            <a:off x="802257" y="2924945"/>
            <a:ext cx="7539487" cy="2808311"/>
          </a:xfrm>
        </p:spPr>
        <p:txBody>
          <a:bodyPr>
            <a:normAutofit/>
          </a:bodyPr>
          <a:lstStyle>
            <a:lvl1pPr algn="ctr">
              <a:defRPr sz="3500" b="0">
                <a:solidFill>
                  <a:schemeClr val="tx1"/>
                </a:solidFill>
                <a:effectLst/>
                <a:latin typeface="Impact" panose="020B0806030902050204" pitchFamily="34" charset="0"/>
              </a:defRPr>
            </a:lvl1pPr>
          </a:lstStyle>
          <a:p>
            <a:r>
              <a:rPr lang="fi-FI"/>
              <a:t>Lainaus</a:t>
            </a:r>
          </a:p>
        </p:txBody>
      </p:sp>
      <p:sp>
        <p:nvSpPr>
          <p:cNvPr id="2" name="Ellipsi 1"/>
          <p:cNvSpPr/>
          <p:nvPr/>
        </p:nvSpPr>
        <p:spPr bwMode="auto">
          <a:xfrm>
            <a:off x="3744000" y="1124744"/>
            <a:ext cx="1656000" cy="1656184"/>
          </a:xfrm>
          <a:prstGeom prst="ellipse">
            <a:avLst/>
          </a:prstGeom>
          <a:solidFill>
            <a:schemeClr val="tx2"/>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0" marR="0" indent="0" algn="l" defTabSz="844018" rtl="0" eaLnBrk="0" fontAlgn="base" latinLnBrk="0" hangingPunct="0">
              <a:lnSpc>
                <a:spcPct val="100000"/>
              </a:lnSpc>
              <a:spcBef>
                <a:spcPct val="0"/>
              </a:spcBef>
              <a:spcAft>
                <a:spcPct val="0"/>
              </a:spcAft>
              <a:buClrTx/>
              <a:buSzTx/>
              <a:buFontTx/>
              <a:buNone/>
              <a:tabLst/>
            </a:pPr>
            <a:endParaRPr kumimoji="0" lang="fi-FI" sz="2215" b="0" i="0" u="none" strike="noStrike" cap="none" normalizeH="0" baseline="0">
              <a:ln>
                <a:noFill/>
              </a:ln>
              <a:solidFill>
                <a:schemeClr val="tx1"/>
              </a:solidFill>
              <a:effectLst/>
              <a:latin typeface="Arial" charset="0"/>
              <a:ea typeface="ＭＳ Ｐゴシック" charset="-128"/>
            </a:endParaRPr>
          </a:p>
        </p:txBody>
      </p:sp>
      <p:sp>
        <p:nvSpPr>
          <p:cNvPr id="4" name="Rectangle 2"/>
          <p:cNvSpPr txBox="1">
            <a:spLocks noChangeArrowheads="1"/>
          </p:cNvSpPr>
          <p:nvPr/>
        </p:nvSpPr>
        <p:spPr bwMode="auto">
          <a:xfrm>
            <a:off x="4239655" y="1546466"/>
            <a:ext cx="664689" cy="156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396" tIns="42199" rIns="84396" bIns="42199" numCol="1" anchor="ctr" anchorCtr="0" compatLnSpc="1">
            <a:prstTxWarp prst="textNoShape">
              <a:avLst/>
            </a:prstTxWarp>
            <a:spAutoFit/>
          </a:bodyPr>
          <a:lstStyle>
            <a:lvl1pPr algn="ctr" rtl="0" eaLnBrk="0" fontAlgn="base" hangingPunct="0">
              <a:spcBef>
                <a:spcPct val="0"/>
              </a:spcBef>
              <a:spcAft>
                <a:spcPct val="0"/>
              </a:spcAft>
              <a:defRPr sz="4600" b="1">
                <a:solidFill>
                  <a:schemeClr val="tx1"/>
                </a:solidFill>
                <a:latin typeface="Impact" panose="020B0806030902050204" pitchFamily="34" charset="0"/>
                <a:ea typeface="+mj-ea"/>
                <a:cs typeface="+mj-cs"/>
              </a:defRPr>
            </a:lvl1pPr>
            <a:lvl2pPr algn="l" rtl="0" eaLnBrk="0" fontAlgn="base" hangingPunct="0">
              <a:spcBef>
                <a:spcPct val="0"/>
              </a:spcBef>
              <a:spcAft>
                <a:spcPct val="0"/>
              </a:spcAft>
              <a:defRPr sz="2400" b="1">
                <a:solidFill>
                  <a:schemeClr val="tx2"/>
                </a:solidFill>
                <a:latin typeface="Calibri" pitchFamily="34" charset="0"/>
                <a:ea typeface="ＭＳ Ｐゴシック" charset="-128"/>
              </a:defRPr>
            </a:lvl2pPr>
            <a:lvl3pPr algn="l" rtl="0" eaLnBrk="0" fontAlgn="base" hangingPunct="0">
              <a:spcBef>
                <a:spcPct val="0"/>
              </a:spcBef>
              <a:spcAft>
                <a:spcPct val="0"/>
              </a:spcAft>
              <a:defRPr sz="2400" b="1">
                <a:solidFill>
                  <a:schemeClr val="tx2"/>
                </a:solidFill>
                <a:latin typeface="Calibri" pitchFamily="34" charset="0"/>
                <a:ea typeface="ＭＳ Ｐゴシック" charset="-128"/>
              </a:defRPr>
            </a:lvl3pPr>
            <a:lvl4pPr algn="l" rtl="0" eaLnBrk="0" fontAlgn="base" hangingPunct="0">
              <a:spcBef>
                <a:spcPct val="0"/>
              </a:spcBef>
              <a:spcAft>
                <a:spcPct val="0"/>
              </a:spcAft>
              <a:defRPr sz="2400" b="1">
                <a:solidFill>
                  <a:schemeClr val="tx2"/>
                </a:solidFill>
                <a:latin typeface="Calibri" pitchFamily="34" charset="0"/>
                <a:ea typeface="ＭＳ Ｐゴシック" charset="-128"/>
              </a:defRPr>
            </a:lvl4pPr>
            <a:lvl5pPr algn="l" rtl="0" eaLnBrk="0" fontAlgn="base" hangingPunct="0">
              <a:spcBef>
                <a:spcPct val="0"/>
              </a:spcBef>
              <a:spcAft>
                <a:spcPct val="0"/>
              </a:spcAft>
              <a:defRPr sz="2400" b="1">
                <a:solidFill>
                  <a:schemeClr val="tx2"/>
                </a:solidFill>
                <a:latin typeface="Calibri" pitchFamily="34" charset="0"/>
                <a:ea typeface="ＭＳ Ｐゴシック" charset="-128"/>
              </a:defRPr>
            </a:lvl5pPr>
            <a:lvl6pPr marL="457148" algn="l" rtl="0" eaLnBrk="1" fontAlgn="base" hangingPunct="1">
              <a:spcBef>
                <a:spcPct val="0"/>
              </a:spcBef>
              <a:spcAft>
                <a:spcPct val="0"/>
              </a:spcAft>
              <a:defRPr sz="2300">
                <a:solidFill>
                  <a:schemeClr val="tx2"/>
                </a:solidFill>
                <a:latin typeface="Arial" charset="0"/>
                <a:ea typeface="ＭＳ Ｐゴシック" charset="-128"/>
              </a:defRPr>
            </a:lvl6pPr>
            <a:lvl7pPr marL="914296" algn="l" rtl="0" eaLnBrk="1" fontAlgn="base" hangingPunct="1">
              <a:spcBef>
                <a:spcPct val="0"/>
              </a:spcBef>
              <a:spcAft>
                <a:spcPct val="0"/>
              </a:spcAft>
              <a:defRPr sz="2300">
                <a:solidFill>
                  <a:schemeClr val="tx2"/>
                </a:solidFill>
                <a:latin typeface="Arial" charset="0"/>
                <a:ea typeface="ＭＳ Ｐゴシック" charset="-128"/>
              </a:defRPr>
            </a:lvl7pPr>
            <a:lvl8pPr marL="1371445" algn="l" rtl="0" eaLnBrk="1" fontAlgn="base" hangingPunct="1">
              <a:spcBef>
                <a:spcPct val="0"/>
              </a:spcBef>
              <a:spcAft>
                <a:spcPct val="0"/>
              </a:spcAft>
              <a:defRPr sz="2300">
                <a:solidFill>
                  <a:schemeClr val="tx2"/>
                </a:solidFill>
                <a:latin typeface="Arial" charset="0"/>
                <a:ea typeface="ＭＳ Ｐゴシック" charset="-128"/>
              </a:defRPr>
            </a:lvl8pPr>
            <a:lvl9pPr marL="1828592" algn="l" rtl="0" eaLnBrk="1" fontAlgn="base" hangingPunct="1">
              <a:spcBef>
                <a:spcPct val="0"/>
              </a:spcBef>
              <a:spcAft>
                <a:spcPct val="0"/>
              </a:spcAft>
              <a:defRPr sz="2300">
                <a:solidFill>
                  <a:schemeClr val="tx2"/>
                </a:solidFill>
                <a:latin typeface="Arial" charset="0"/>
                <a:ea typeface="ＭＳ Ｐゴシック" charset="-128"/>
              </a:defRPr>
            </a:lvl9pPr>
          </a:lstStyle>
          <a:p>
            <a:r>
              <a:rPr lang="fi-FI" sz="9600" kern="0">
                <a:solidFill>
                  <a:schemeClr val="bg1"/>
                </a:solidFill>
              </a:rPr>
              <a:t>”</a:t>
            </a:r>
          </a:p>
        </p:txBody>
      </p:sp>
      <p:sp>
        <p:nvSpPr>
          <p:cNvPr id="6" name="Tekstin paikkamerkki 13"/>
          <p:cNvSpPr>
            <a:spLocks noGrp="1"/>
          </p:cNvSpPr>
          <p:nvPr>
            <p:ph type="body" sz="quarter" idx="11" hasCustomPrompt="1"/>
          </p:nvPr>
        </p:nvSpPr>
        <p:spPr>
          <a:xfrm>
            <a:off x="802257" y="5733256"/>
            <a:ext cx="7539487" cy="647923"/>
          </a:xfrm>
        </p:spPr>
        <p:txBody>
          <a:bodyPr anchor="t"/>
          <a:lstStyle>
            <a:lvl1pPr algn="r">
              <a:defRPr sz="1846" baseline="0">
                <a:latin typeface="+mn-lt"/>
              </a:defRPr>
            </a:lvl1pPr>
          </a:lstStyle>
          <a:p>
            <a:pPr lvl="0"/>
            <a:r>
              <a:rPr lang="fi-FI"/>
              <a:t>- Lainatun nimi</a:t>
            </a:r>
          </a:p>
        </p:txBody>
      </p:sp>
    </p:spTree>
    <p:extLst>
      <p:ext uri="{BB962C8B-B14F-4D97-AF65-F5344CB8AC3E}">
        <p14:creationId xmlns:p14="http://schemas.microsoft.com/office/powerpoint/2010/main" val="3367611140"/>
      </p:ext>
    </p:extLst>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Lopetusdia">
    <p:spTree>
      <p:nvGrpSpPr>
        <p:cNvPr id="1" name=""/>
        <p:cNvGrpSpPr/>
        <p:nvPr/>
      </p:nvGrpSpPr>
      <p:grpSpPr>
        <a:xfrm>
          <a:off x="0" y="0"/>
          <a:ext cx="0" cy="0"/>
          <a:chOff x="0" y="0"/>
          <a:chExt cx="0" cy="0"/>
        </a:xfrm>
      </p:grpSpPr>
      <p:sp>
        <p:nvSpPr>
          <p:cNvPr id="5" name="Ellipsi 4"/>
          <p:cNvSpPr/>
          <p:nvPr/>
        </p:nvSpPr>
        <p:spPr bwMode="auto">
          <a:xfrm>
            <a:off x="2803585" y="5056803"/>
            <a:ext cx="159953" cy="204915"/>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a:ln>
                <a:noFill/>
              </a:ln>
              <a:solidFill>
                <a:schemeClr val="tx1"/>
              </a:solidFill>
              <a:effectLst/>
              <a:latin typeface="Arial" charset="0"/>
              <a:ea typeface="ＭＳ Ｐゴシック" charset="-128"/>
            </a:endParaRPr>
          </a:p>
        </p:txBody>
      </p:sp>
      <p:grpSp>
        <p:nvGrpSpPr>
          <p:cNvPr id="38" name="Ryhmä 37"/>
          <p:cNvGrpSpPr/>
          <p:nvPr userDrawn="1"/>
        </p:nvGrpSpPr>
        <p:grpSpPr>
          <a:xfrm>
            <a:off x="705230" y="625761"/>
            <a:ext cx="7823573" cy="5615315"/>
            <a:chOff x="653471" y="947184"/>
            <a:chExt cx="7823573" cy="5615315"/>
          </a:xfrm>
        </p:grpSpPr>
        <p:cxnSp>
          <p:nvCxnSpPr>
            <p:cNvPr id="39" name="Suora yhdysviiva 38"/>
            <p:cNvCxnSpPr/>
            <p:nvPr userDrawn="1"/>
          </p:nvCxnSpPr>
          <p:spPr bwMode="auto">
            <a:xfrm flipV="1">
              <a:off x="3252128" y="3686331"/>
              <a:ext cx="1275184" cy="1777435"/>
            </a:xfrm>
            <a:prstGeom prst="line">
              <a:avLst/>
            </a:prstGeom>
            <a:ln w="38100">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40" name="Suora yhdysviiva 39"/>
            <p:cNvCxnSpPr>
              <a:stCxn id="47" idx="2"/>
            </p:cNvCxnSpPr>
            <p:nvPr userDrawn="1"/>
          </p:nvCxnSpPr>
          <p:spPr bwMode="auto">
            <a:xfrm>
              <a:off x="2384900" y="1823510"/>
              <a:ext cx="2171894" cy="1339948"/>
            </a:xfrm>
            <a:prstGeom prst="line">
              <a:avLst/>
            </a:prstGeom>
            <a:ln w="38100">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41" name="Suora yhdysviiva 40"/>
            <p:cNvCxnSpPr/>
            <p:nvPr userDrawn="1"/>
          </p:nvCxnSpPr>
          <p:spPr bwMode="auto">
            <a:xfrm flipV="1">
              <a:off x="1655325" y="3101364"/>
              <a:ext cx="2732201" cy="914424"/>
            </a:xfrm>
            <a:prstGeom prst="line">
              <a:avLst/>
            </a:prstGeom>
            <a:ln w="38100">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42" name="Suora yhdysviiva 41"/>
            <p:cNvCxnSpPr/>
            <p:nvPr userDrawn="1"/>
          </p:nvCxnSpPr>
          <p:spPr bwMode="auto">
            <a:xfrm>
              <a:off x="4554642" y="3473907"/>
              <a:ext cx="3148747" cy="1103575"/>
            </a:xfrm>
            <a:prstGeom prst="line">
              <a:avLst/>
            </a:prstGeom>
            <a:ln w="38100">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43" name="Suora yhdysviiva 42"/>
            <p:cNvCxnSpPr>
              <a:endCxn id="22" idx="0"/>
            </p:cNvCxnSpPr>
            <p:nvPr userDrawn="1"/>
          </p:nvCxnSpPr>
          <p:spPr bwMode="auto">
            <a:xfrm flipV="1">
              <a:off x="4512975" y="2295771"/>
              <a:ext cx="2732201" cy="914424"/>
            </a:xfrm>
            <a:prstGeom prst="line">
              <a:avLst/>
            </a:prstGeom>
            <a:ln w="38100">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46" name="Suora yhdysviiva 45"/>
            <p:cNvCxnSpPr/>
            <p:nvPr userDrawn="1"/>
          </p:nvCxnSpPr>
          <p:spPr bwMode="auto">
            <a:xfrm>
              <a:off x="4536973" y="3099974"/>
              <a:ext cx="1302515" cy="2369663"/>
            </a:xfrm>
            <a:prstGeom prst="line">
              <a:avLst/>
            </a:prstGeom>
            <a:ln w="38100">
              <a:headEnd type="none" w="med" len="med"/>
              <a:tailEnd type="none" w="med" len="med"/>
            </a:ln>
          </p:spPr>
          <p:style>
            <a:lnRef idx="1">
              <a:schemeClr val="accent3"/>
            </a:lnRef>
            <a:fillRef idx="0">
              <a:schemeClr val="accent3"/>
            </a:fillRef>
            <a:effectRef idx="0">
              <a:schemeClr val="accent3"/>
            </a:effectRef>
            <a:fontRef idx="minor">
              <a:schemeClr val="tx1"/>
            </a:fontRef>
          </p:style>
        </p:cxnSp>
        <p:grpSp>
          <p:nvGrpSpPr>
            <p:cNvPr id="49" name="Ryhmä 48"/>
            <p:cNvGrpSpPr/>
            <p:nvPr userDrawn="1"/>
          </p:nvGrpSpPr>
          <p:grpSpPr>
            <a:xfrm>
              <a:off x="3151981" y="1678186"/>
              <a:ext cx="2753972" cy="2753972"/>
              <a:chOff x="2721562" y="1656904"/>
              <a:chExt cx="3840884" cy="3840884"/>
            </a:xfrm>
          </p:grpSpPr>
          <p:sp>
            <p:nvSpPr>
              <p:cNvPr id="92" name="Ellipsi 91"/>
              <p:cNvSpPr/>
              <p:nvPr/>
            </p:nvSpPr>
            <p:spPr bwMode="auto">
              <a:xfrm>
                <a:off x="2721562" y="1656904"/>
                <a:ext cx="3840884" cy="3840884"/>
              </a:xfrm>
              <a:prstGeom prst="ellipse">
                <a:avLst/>
              </a:prstGeom>
              <a:solidFill>
                <a:schemeClr val="accent3"/>
              </a:solidFill>
              <a:ln w="9525" cap="flat" cmpd="sng" algn="ctr">
                <a:noFill/>
                <a:prstDash val="solid"/>
                <a:round/>
                <a:headEnd type="none" w="med" len="med"/>
                <a:tailEnd type="none" w="med" len="med"/>
              </a:ln>
              <a:effectLst/>
            </p:spPr>
            <p:txBody>
              <a:bodyPr vert="horz" wrap="square" lIns="64294" tIns="32147" rIns="64294" bIns="32147" numCol="1" rtlCol="0" anchor="t" anchorCtr="0" compatLnSpc="1">
                <a:prstTxWarp prst="textNoShape">
                  <a:avLst/>
                </a:prstTxWarp>
              </a:bodyPr>
              <a:lstStyle/>
              <a:p>
                <a:pPr marL="0" marR="0" indent="0" algn="l" defTabSz="642915" rtl="0" eaLnBrk="0" fontAlgn="base" latinLnBrk="0" hangingPunct="0">
                  <a:lnSpc>
                    <a:spcPct val="100000"/>
                  </a:lnSpc>
                  <a:spcBef>
                    <a:spcPct val="0"/>
                  </a:spcBef>
                  <a:spcAft>
                    <a:spcPct val="0"/>
                  </a:spcAft>
                  <a:buClrTx/>
                  <a:buSzTx/>
                  <a:buFontTx/>
                  <a:buNone/>
                  <a:tabLst/>
                </a:pPr>
                <a:endParaRPr kumimoji="0" lang="fi-FI" sz="1687" b="0" i="0" u="none" strike="noStrike" cap="none" normalizeH="0" baseline="0">
                  <a:ln>
                    <a:noFill/>
                  </a:ln>
                  <a:solidFill>
                    <a:schemeClr val="accent2"/>
                  </a:solidFill>
                  <a:effectLst/>
                  <a:latin typeface="Arial" charset="0"/>
                  <a:ea typeface="ＭＳ Ｐゴシック" charset="-128"/>
                </a:endParaRPr>
              </a:p>
            </p:txBody>
          </p:sp>
          <p:pic>
            <p:nvPicPr>
              <p:cNvPr id="93" name="Kuva 9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757413" y="3090243"/>
                <a:ext cx="1827020" cy="1249682"/>
              </a:xfrm>
              <a:prstGeom prst="rect">
                <a:avLst/>
              </a:prstGeom>
            </p:spPr>
          </p:pic>
        </p:grpSp>
        <p:grpSp>
          <p:nvGrpSpPr>
            <p:cNvPr id="51" name="Ryhmä 50"/>
            <p:cNvGrpSpPr/>
            <p:nvPr userDrawn="1"/>
          </p:nvGrpSpPr>
          <p:grpSpPr>
            <a:xfrm>
              <a:off x="4868884" y="4484355"/>
              <a:ext cx="1950651" cy="1950651"/>
              <a:chOff x="5729194" y="802931"/>
              <a:chExt cx="1950651" cy="1950651"/>
            </a:xfrm>
          </p:grpSpPr>
          <p:sp>
            <p:nvSpPr>
              <p:cNvPr id="88" name="Ellipsi 87"/>
              <p:cNvSpPr/>
              <p:nvPr userDrawn="1"/>
            </p:nvSpPr>
            <p:spPr bwMode="auto">
              <a:xfrm>
                <a:off x="5729194" y="802931"/>
                <a:ext cx="1950651" cy="1950651"/>
              </a:xfrm>
              <a:prstGeom prst="ellipse">
                <a:avLst/>
              </a:prstGeom>
              <a:solidFill>
                <a:srgbClr val="3EA69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a:ln>
                    <a:noFill/>
                  </a:ln>
                  <a:solidFill>
                    <a:schemeClr val="tx1"/>
                  </a:solidFill>
                  <a:effectLst/>
                  <a:latin typeface="Arial" charset="0"/>
                  <a:ea typeface="ＭＳ Ｐゴシック" charset="-128"/>
                </a:endParaRPr>
              </a:p>
            </p:txBody>
          </p:sp>
          <p:grpSp>
            <p:nvGrpSpPr>
              <p:cNvPr id="89" name="Ryhmä 88"/>
              <p:cNvGrpSpPr/>
              <p:nvPr userDrawn="1"/>
            </p:nvGrpSpPr>
            <p:grpSpPr>
              <a:xfrm>
                <a:off x="6013308" y="1453199"/>
                <a:ext cx="1559384" cy="750227"/>
                <a:chOff x="6478423" y="1952875"/>
                <a:chExt cx="1649275" cy="793473"/>
              </a:xfrm>
            </p:grpSpPr>
            <p:sp>
              <p:nvSpPr>
                <p:cNvPr id="90" name="Tekstiruutu 89"/>
                <p:cNvSpPr txBox="1"/>
                <p:nvPr userDrawn="1"/>
              </p:nvSpPr>
              <p:spPr bwMode="auto">
                <a:xfrm>
                  <a:off x="6478423" y="2355738"/>
                  <a:ext cx="1649275" cy="390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rtlCol="0" anchor="ctr" anchorCtr="0" compatLnSpc="1">
                  <a:prstTxWarp prst="textNoShape">
                    <a:avLst/>
                  </a:prstTxWarp>
                  <a:spAutoFit/>
                </a:bodyPr>
                <a:lstStyle/>
                <a:p>
                  <a:pPr algn="ctr"/>
                  <a:r>
                    <a:rPr lang="fi-FI" sz="1800" b="1" kern="0">
                      <a:solidFill>
                        <a:schemeClr val="bg1"/>
                      </a:solidFill>
                      <a:latin typeface="+mn-lt"/>
                      <a:cs typeface="Arial" panose="020B0604020202020204" pitchFamily="34" charset="0"/>
                    </a:rPr>
                    <a:t>proplus.fi</a:t>
                  </a:r>
                  <a:endParaRPr lang="fi-FI" sz="2000" b="1" kern="0">
                    <a:solidFill>
                      <a:schemeClr val="bg1"/>
                    </a:solidFill>
                    <a:latin typeface="+mn-lt"/>
                    <a:cs typeface="Arial" panose="020B0604020202020204" pitchFamily="34" charset="0"/>
                  </a:endParaRPr>
                </a:p>
              </p:txBody>
            </p:sp>
            <p:pic>
              <p:nvPicPr>
                <p:cNvPr id="91" name="Kuva 9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527811" y="1952875"/>
                  <a:ext cx="1373783" cy="584096"/>
                </a:xfrm>
                <a:prstGeom prst="rect">
                  <a:avLst/>
                </a:prstGeom>
              </p:spPr>
            </p:pic>
          </p:grpSp>
        </p:grpSp>
        <p:grpSp>
          <p:nvGrpSpPr>
            <p:cNvPr id="58" name="Ryhmä 57"/>
            <p:cNvGrpSpPr/>
            <p:nvPr userDrawn="1"/>
          </p:nvGrpSpPr>
          <p:grpSpPr>
            <a:xfrm>
              <a:off x="1640214" y="947184"/>
              <a:ext cx="1489371" cy="1489371"/>
              <a:chOff x="1849784" y="960531"/>
              <a:chExt cx="1702177" cy="1702177"/>
            </a:xfrm>
          </p:grpSpPr>
          <p:sp>
            <p:nvSpPr>
              <p:cNvPr id="86" name="Ellipsi 85"/>
              <p:cNvSpPr/>
              <p:nvPr userDrawn="1"/>
            </p:nvSpPr>
            <p:spPr bwMode="auto">
              <a:xfrm>
                <a:off x="1849784" y="960531"/>
                <a:ext cx="1702177" cy="1702177"/>
              </a:xfrm>
              <a:prstGeom prst="ellipse">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a:ln>
                    <a:noFill/>
                  </a:ln>
                  <a:solidFill>
                    <a:schemeClr val="tx1"/>
                  </a:solidFill>
                  <a:effectLst/>
                  <a:latin typeface="Arial" charset="0"/>
                  <a:ea typeface="ＭＳ Ｐゴシック" charset="-128"/>
                </a:endParaRPr>
              </a:p>
            </p:txBody>
          </p:sp>
          <p:pic>
            <p:nvPicPr>
              <p:cNvPr id="87" name="Kuva 86"/>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2039556" y="1661170"/>
                <a:ext cx="1322632" cy="300899"/>
              </a:xfrm>
              <a:prstGeom prst="rect">
                <a:avLst/>
              </a:prstGeom>
            </p:spPr>
          </p:pic>
        </p:grpSp>
        <p:grpSp>
          <p:nvGrpSpPr>
            <p:cNvPr id="64" name="Ryhmä 63"/>
            <p:cNvGrpSpPr/>
            <p:nvPr userDrawn="1"/>
          </p:nvGrpSpPr>
          <p:grpSpPr>
            <a:xfrm>
              <a:off x="653471" y="2754218"/>
              <a:ext cx="1970250" cy="1970250"/>
              <a:chOff x="5077146" y="4320972"/>
              <a:chExt cx="1970250" cy="1970250"/>
            </a:xfrm>
          </p:grpSpPr>
          <p:sp>
            <p:nvSpPr>
              <p:cNvPr id="83" name="Ellipsi 82"/>
              <p:cNvSpPr/>
              <p:nvPr userDrawn="1"/>
            </p:nvSpPr>
            <p:spPr bwMode="auto">
              <a:xfrm>
                <a:off x="5077146" y="4320972"/>
                <a:ext cx="1970250" cy="1970250"/>
              </a:xfrm>
              <a:prstGeom prst="ellipse">
                <a:avLst/>
              </a:prstGeom>
              <a:solidFill>
                <a:srgbClr val="3EA69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a:ln>
                    <a:noFill/>
                  </a:ln>
                  <a:solidFill>
                    <a:schemeClr val="tx1"/>
                  </a:solidFill>
                  <a:effectLst/>
                  <a:latin typeface="Arial" charset="0"/>
                  <a:ea typeface="ＭＳ Ｐゴシック" charset="-128"/>
                </a:endParaRPr>
              </a:p>
            </p:txBody>
          </p:sp>
          <p:sp>
            <p:nvSpPr>
              <p:cNvPr id="84" name="Tekstiruutu 83"/>
              <p:cNvSpPr txBox="1"/>
              <p:nvPr userDrawn="1"/>
            </p:nvSpPr>
            <p:spPr bwMode="auto">
              <a:xfrm>
                <a:off x="5371095" y="5375052"/>
                <a:ext cx="1559384" cy="40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rtlCol="0" anchor="ctr" anchorCtr="0" compatLnSpc="1">
                <a:prstTxWarp prst="textNoShape">
                  <a:avLst/>
                </a:prstTxWarp>
                <a:spAutoFit/>
              </a:bodyPr>
              <a:lstStyle/>
              <a:p>
                <a:pPr algn="ctr"/>
                <a:r>
                  <a:rPr lang="fi-FI" sz="2000" b="1" kern="0">
                    <a:solidFill>
                      <a:schemeClr val="bg1"/>
                    </a:solidFill>
                    <a:latin typeface="+mn-lt"/>
                    <a:cs typeface="Arial" panose="020B0604020202020204" pitchFamily="34" charset="0"/>
                  </a:rPr>
                  <a:t>protv.fi</a:t>
                </a:r>
              </a:p>
            </p:txBody>
          </p:sp>
          <p:pic>
            <p:nvPicPr>
              <p:cNvPr id="85" name="Kuva 84"/>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5456995" y="5034172"/>
                <a:ext cx="1296183" cy="482705"/>
              </a:xfrm>
              <a:prstGeom prst="rect">
                <a:avLst/>
              </a:prstGeom>
            </p:spPr>
          </p:pic>
        </p:grpSp>
        <p:grpSp>
          <p:nvGrpSpPr>
            <p:cNvPr id="65" name="Ryhmä 64"/>
            <p:cNvGrpSpPr/>
            <p:nvPr userDrawn="1"/>
          </p:nvGrpSpPr>
          <p:grpSpPr>
            <a:xfrm>
              <a:off x="6204847" y="1278108"/>
              <a:ext cx="2059865" cy="2039072"/>
              <a:chOff x="4853620" y="4472825"/>
              <a:chExt cx="1865004" cy="1846178"/>
            </a:xfrm>
          </p:grpSpPr>
          <p:sp>
            <p:nvSpPr>
              <p:cNvPr id="79" name="Ellipsi 78"/>
              <p:cNvSpPr/>
              <p:nvPr userDrawn="1"/>
            </p:nvSpPr>
            <p:spPr bwMode="auto">
              <a:xfrm>
                <a:off x="4853620" y="4472825"/>
                <a:ext cx="1846178" cy="1846178"/>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a:ln>
                    <a:noFill/>
                  </a:ln>
                  <a:solidFill>
                    <a:schemeClr val="tx1"/>
                  </a:solidFill>
                  <a:effectLst/>
                  <a:latin typeface="Arial" charset="0"/>
                  <a:ea typeface="ＭＳ Ｐゴシック" charset="-128"/>
                </a:endParaRPr>
              </a:p>
            </p:txBody>
          </p:sp>
          <p:grpSp>
            <p:nvGrpSpPr>
              <p:cNvPr id="80" name="Ryhmä 79"/>
              <p:cNvGrpSpPr/>
              <p:nvPr userDrawn="1"/>
            </p:nvGrpSpPr>
            <p:grpSpPr>
              <a:xfrm>
                <a:off x="4872446" y="5145562"/>
                <a:ext cx="1846178" cy="587200"/>
                <a:chOff x="4872446" y="5142188"/>
                <a:chExt cx="1846178" cy="587200"/>
              </a:xfrm>
            </p:grpSpPr>
            <p:sp>
              <p:nvSpPr>
                <p:cNvPr id="81" name="Tekstiruutu 80"/>
                <p:cNvSpPr txBox="1"/>
                <p:nvPr userDrawn="1"/>
              </p:nvSpPr>
              <p:spPr bwMode="auto">
                <a:xfrm>
                  <a:off x="4872446" y="5390844"/>
                  <a:ext cx="1846178" cy="33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rtlCol="0" anchor="ctr" anchorCtr="0" compatLnSpc="1">
                  <a:prstTxWarp prst="textNoShape">
                    <a:avLst/>
                  </a:prstTxWarp>
                  <a:spAutoFit/>
                </a:bodyPr>
                <a:lstStyle/>
                <a:p>
                  <a:pPr algn="ctr"/>
                  <a:r>
                    <a:rPr lang="fi-FI" sz="1600" b="1" kern="0">
                      <a:solidFill>
                        <a:schemeClr val="bg1"/>
                      </a:solidFill>
                      <a:latin typeface="+mn-lt"/>
                      <a:cs typeface="Arial" panose="020B0604020202020204" pitchFamily="34" charset="0"/>
                    </a:rPr>
                    <a:t>ammattiliittopro</a:t>
                  </a:r>
                </a:p>
              </p:txBody>
            </p:sp>
            <p:pic>
              <p:nvPicPr>
                <p:cNvPr id="82" name="Kuva 81"/>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5083214" y="5142188"/>
                  <a:ext cx="1400008" cy="287707"/>
                </a:xfrm>
                <a:prstGeom prst="rect">
                  <a:avLst/>
                </a:prstGeom>
              </p:spPr>
            </p:pic>
          </p:grpSp>
        </p:grpSp>
        <p:grpSp>
          <p:nvGrpSpPr>
            <p:cNvPr id="66" name="Ryhmä 65"/>
            <p:cNvGrpSpPr/>
            <p:nvPr userDrawn="1"/>
          </p:nvGrpSpPr>
          <p:grpSpPr>
            <a:xfrm>
              <a:off x="6917463" y="3697228"/>
              <a:ext cx="1559581" cy="1500380"/>
              <a:chOff x="6067004" y="3045693"/>
              <a:chExt cx="1559581" cy="1500380"/>
            </a:xfrm>
          </p:grpSpPr>
          <p:sp>
            <p:nvSpPr>
              <p:cNvPr id="75" name="Ellipsi 74"/>
              <p:cNvSpPr/>
              <p:nvPr userDrawn="1"/>
            </p:nvSpPr>
            <p:spPr bwMode="auto">
              <a:xfrm>
                <a:off x="6096506" y="3045693"/>
                <a:ext cx="1500380" cy="150038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a:ln>
                    <a:noFill/>
                  </a:ln>
                  <a:solidFill>
                    <a:schemeClr val="tx1"/>
                  </a:solidFill>
                  <a:effectLst/>
                  <a:latin typeface="Arial" charset="0"/>
                  <a:ea typeface="ＭＳ Ｐゴシック" charset="-128"/>
                </a:endParaRPr>
              </a:p>
            </p:txBody>
          </p:sp>
          <p:sp>
            <p:nvSpPr>
              <p:cNvPr id="76" name="Tekstiruutu 75"/>
              <p:cNvSpPr txBox="1"/>
              <p:nvPr userDrawn="1"/>
            </p:nvSpPr>
            <p:spPr bwMode="auto">
              <a:xfrm>
                <a:off x="6067004" y="3814509"/>
                <a:ext cx="1559581" cy="369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rtlCol="0" anchor="ctr" anchorCtr="0" compatLnSpc="1">
                <a:prstTxWarp prst="textNoShape">
                  <a:avLst/>
                </a:prstTxWarp>
                <a:spAutoFit/>
              </a:bodyPr>
              <a:lstStyle/>
              <a:p>
                <a:pPr algn="ctr"/>
                <a:r>
                  <a:rPr lang="fi-FI" sz="1800" b="1" kern="0">
                    <a:solidFill>
                      <a:schemeClr val="bg1"/>
                    </a:solidFill>
                    <a:latin typeface="+mn-lt"/>
                    <a:cs typeface="Arial" panose="020B0604020202020204" pitchFamily="34" charset="0"/>
                  </a:rPr>
                  <a:t>@proliitto</a:t>
                </a:r>
              </a:p>
            </p:txBody>
          </p:sp>
          <p:pic>
            <p:nvPicPr>
              <p:cNvPr id="78" name="Kuva 77"/>
              <p:cNvPicPr>
                <a:picLocks noChangeAspect="1"/>
              </p:cNvPicPr>
              <p:nvPr userDrawn="1"/>
            </p:nvPicPr>
            <p:blipFill rotWithShape="1">
              <a:blip r:embed="rId7" cstate="screen">
                <a:extLst>
                  <a:ext uri="{28A0092B-C50C-407E-A947-70E740481C1C}">
                    <a14:useLocalDpi xmlns:a14="http://schemas.microsoft.com/office/drawing/2010/main"/>
                  </a:ext>
                </a:extLst>
              </a:blip>
              <a:srcRect r="80334" b="13927"/>
              <a:stretch/>
            </p:blipFill>
            <p:spPr>
              <a:xfrm>
                <a:off x="6677016" y="3434461"/>
                <a:ext cx="425619" cy="421610"/>
              </a:xfrm>
              <a:prstGeom prst="rect">
                <a:avLst/>
              </a:prstGeom>
            </p:spPr>
          </p:pic>
        </p:grpSp>
        <p:grpSp>
          <p:nvGrpSpPr>
            <p:cNvPr id="67" name="Ryhmä 66"/>
            <p:cNvGrpSpPr/>
            <p:nvPr userDrawn="1"/>
          </p:nvGrpSpPr>
          <p:grpSpPr>
            <a:xfrm>
              <a:off x="2174153" y="4591673"/>
              <a:ext cx="1970826" cy="1970826"/>
              <a:chOff x="2044447" y="4580532"/>
              <a:chExt cx="1970826" cy="1970826"/>
            </a:xfrm>
          </p:grpSpPr>
          <p:sp>
            <p:nvSpPr>
              <p:cNvPr id="69" name="Ellipsi 68"/>
              <p:cNvSpPr/>
              <p:nvPr userDrawn="1"/>
            </p:nvSpPr>
            <p:spPr bwMode="auto">
              <a:xfrm>
                <a:off x="2044447" y="4580532"/>
                <a:ext cx="1970826" cy="1970826"/>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a:ln>
                    <a:noFill/>
                  </a:ln>
                  <a:solidFill>
                    <a:schemeClr val="tx1"/>
                  </a:solidFill>
                  <a:effectLst/>
                  <a:latin typeface="Arial" charset="0"/>
                  <a:ea typeface="ＭＳ Ｐゴシック" charset="-128"/>
                </a:endParaRPr>
              </a:p>
            </p:txBody>
          </p:sp>
          <p:sp>
            <p:nvSpPr>
              <p:cNvPr id="70" name="Tekstiruutu 69"/>
              <p:cNvSpPr txBox="1"/>
              <p:nvPr userDrawn="1"/>
            </p:nvSpPr>
            <p:spPr bwMode="auto">
              <a:xfrm>
                <a:off x="2254606" y="5659188"/>
                <a:ext cx="1585001" cy="369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rtlCol="0" anchor="ctr" anchorCtr="0" compatLnSpc="1">
                <a:prstTxWarp prst="textNoShape">
                  <a:avLst/>
                </a:prstTxWarp>
                <a:spAutoFit/>
              </a:bodyPr>
              <a:lstStyle/>
              <a:p>
                <a:pPr algn="ctr"/>
                <a:r>
                  <a:rPr lang="fi-FI" sz="1800" b="1" kern="0">
                    <a:solidFill>
                      <a:schemeClr val="bg1"/>
                    </a:solidFill>
                    <a:latin typeface="+mn-lt"/>
                    <a:cs typeface="Arial" panose="020B0604020202020204" pitchFamily="34" charset="0"/>
                  </a:rPr>
                  <a:t>@proliitto</a:t>
                </a:r>
              </a:p>
            </p:txBody>
          </p:sp>
          <p:pic>
            <p:nvPicPr>
              <p:cNvPr id="72" name="Kuva 71"/>
              <p:cNvPicPr>
                <a:picLocks noChangeAspect="1"/>
              </p:cNvPicPr>
              <p:nvPr userDrawn="1"/>
            </p:nvPicPr>
            <p:blipFill rotWithShape="1">
              <a:blip r:embed="rId8" cstate="screen">
                <a:extLst>
                  <a:ext uri="{28A0092B-C50C-407E-A947-70E740481C1C}">
                    <a14:useLocalDpi xmlns:a14="http://schemas.microsoft.com/office/drawing/2010/main"/>
                  </a:ext>
                </a:extLst>
              </a:blip>
              <a:srcRect l="74926" t="-7694" b="-1"/>
              <a:stretch/>
            </p:blipFill>
            <p:spPr>
              <a:xfrm>
                <a:off x="2789580" y="5165793"/>
                <a:ext cx="565537" cy="451177"/>
              </a:xfrm>
              <a:prstGeom prst="rect">
                <a:avLst/>
              </a:prstGeom>
            </p:spPr>
          </p:pic>
        </p:grpSp>
      </p:grpSp>
      <p:sp>
        <p:nvSpPr>
          <p:cNvPr id="94" name="Ellipsi 93"/>
          <p:cNvSpPr/>
          <p:nvPr userDrawn="1"/>
        </p:nvSpPr>
        <p:spPr bwMode="auto">
          <a:xfrm>
            <a:off x="2838089" y="4987795"/>
            <a:ext cx="159953" cy="204915"/>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a:ln>
                <a:noFill/>
              </a:ln>
              <a:solidFill>
                <a:schemeClr val="tx1"/>
              </a:solidFill>
              <a:effectLst/>
              <a:latin typeface="Arial" charset="0"/>
              <a:ea typeface="ＭＳ Ｐゴシック" charset="-128"/>
            </a:endParaRPr>
          </a:p>
        </p:txBody>
      </p:sp>
    </p:spTree>
    <p:extLst>
      <p:ext uri="{BB962C8B-B14F-4D97-AF65-F5344CB8AC3E}">
        <p14:creationId xmlns:p14="http://schemas.microsoft.com/office/powerpoint/2010/main" val="1384623415"/>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Jäsenetu_loma_vapaa-aika">
    <p:spTree>
      <p:nvGrpSpPr>
        <p:cNvPr id="1" name=""/>
        <p:cNvGrpSpPr/>
        <p:nvPr/>
      </p:nvGrpSpPr>
      <p:grpSpPr>
        <a:xfrm>
          <a:off x="0" y="0"/>
          <a:ext cx="0" cy="0"/>
          <a:chOff x="0" y="0"/>
          <a:chExt cx="0" cy="0"/>
        </a:xfrm>
      </p:grpSpPr>
      <p:pic>
        <p:nvPicPr>
          <p:cNvPr id="11" name="Kuva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243034" y="1012778"/>
            <a:ext cx="2655984" cy="1877663"/>
          </a:xfrm>
          <a:prstGeom prst="rect">
            <a:avLst/>
          </a:prstGeom>
        </p:spPr>
      </p:pic>
      <p:sp>
        <p:nvSpPr>
          <p:cNvPr id="5" name="Rectangle 2"/>
          <p:cNvSpPr>
            <a:spLocks noGrp="1" noChangeArrowheads="1"/>
          </p:cNvSpPr>
          <p:nvPr>
            <p:ph type="ctrTitle" hasCustomPrompt="1"/>
          </p:nvPr>
        </p:nvSpPr>
        <p:spPr>
          <a:xfrm>
            <a:off x="659922" y="2786332"/>
            <a:ext cx="7824157" cy="1535501"/>
          </a:xfrm>
        </p:spPr>
        <p:txBody>
          <a:bodyPr>
            <a:normAutofit/>
          </a:bodyPr>
          <a:lstStyle>
            <a:lvl1pPr algn="ctr">
              <a:defRPr sz="4246" b="0" baseline="0">
                <a:solidFill>
                  <a:schemeClr val="tx1"/>
                </a:solidFill>
                <a:effectLst/>
                <a:latin typeface="Impact" panose="020B0806030902050204" pitchFamily="34" charset="0"/>
              </a:defRPr>
            </a:lvl1pPr>
          </a:lstStyle>
          <a:p>
            <a:r>
              <a:rPr lang="fi-FI"/>
              <a:t>Yhden rivin otsikko</a:t>
            </a:r>
          </a:p>
        </p:txBody>
      </p:sp>
      <p:sp>
        <p:nvSpPr>
          <p:cNvPr id="6" name="Tekstin paikkamerkki 13"/>
          <p:cNvSpPr>
            <a:spLocks noGrp="1"/>
          </p:cNvSpPr>
          <p:nvPr>
            <p:ph type="body" sz="quarter" idx="11" hasCustomPrompt="1"/>
          </p:nvPr>
        </p:nvSpPr>
        <p:spPr>
          <a:xfrm>
            <a:off x="659922" y="4321834"/>
            <a:ext cx="7824157" cy="1992702"/>
          </a:xfrm>
        </p:spPr>
        <p:txBody>
          <a:bodyPr anchor="t"/>
          <a:lstStyle>
            <a:lvl1pPr algn="l">
              <a:defRPr sz="1846" baseline="0">
                <a:latin typeface="+mn-lt"/>
              </a:defRPr>
            </a:lvl1pPr>
          </a:lstStyle>
          <a:p>
            <a:pPr lvl="0"/>
            <a:r>
              <a:rPr lang="fi-FI"/>
              <a:t>Jäsenedun esittelytekstiä</a:t>
            </a:r>
          </a:p>
        </p:txBody>
      </p:sp>
      <p:pic>
        <p:nvPicPr>
          <p:cNvPr id="7" name="Kuva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43034" y="1012778"/>
            <a:ext cx="2655984" cy="1877663"/>
          </a:xfrm>
          <a:prstGeom prst="rect">
            <a:avLst/>
          </a:prstGeom>
        </p:spPr>
      </p:pic>
    </p:spTree>
    <p:extLst>
      <p:ext uri="{BB962C8B-B14F-4D97-AF65-F5344CB8AC3E}">
        <p14:creationId xmlns:p14="http://schemas.microsoft.com/office/powerpoint/2010/main" val="2161139659"/>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Jäsenetu_laki">
    <p:spTree>
      <p:nvGrpSpPr>
        <p:cNvPr id="1" name=""/>
        <p:cNvGrpSpPr/>
        <p:nvPr/>
      </p:nvGrpSpPr>
      <p:grpSpPr>
        <a:xfrm>
          <a:off x="0" y="0"/>
          <a:ext cx="0" cy="0"/>
          <a:chOff x="0" y="0"/>
          <a:chExt cx="0" cy="0"/>
        </a:xfrm>
      </p:grpSpPr>
      <p:pic>
        <p:nvPicPr>
          <p:cNvPr id="7" name="Kuva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243034" y="1012769"/>
            <a:ext cx="2655984" cy="1877663"/>
          </a:xfrm>
          <a:prstGeom prst="rect">
            <a:avLst/>
          </a:prstGeom>
        </p:spPr>
      </p:pic>
      <p:sp>
        <p:nvSpPr>
          <p:cNvPr id="15" name="Tekstin paikkamerkki 13"/>
          <p:cNvSpPr>
            <a:spLocks noGrp="1"/>
          </p:cNvSpPr>
          <p:nvPr>
            <p:ph type="body" sz="quarter" idx="11" hasCustomPrompt="1"/>
          </p:nvPr>
        </p:nvSpPr>
        <p:spPr>
          <a:xfrm>
            <a:off x="659922" y="4321834"/>
            <a:ext cx="7824157" cy="1992702"/>
          </a:xfrm>
        </p:spPr>
        <p:txBody>
          <a:bodyPr anchor="t"/>
          <a:lstStyle>
            <a:lvl1pPr algn="l">
              <a:defRPr sz="1846" baseline="0">
                <a:latin typeface="+mn-lt"/>
              </a:defRPr>
            </a:lvl1pPr>
          </a:lstStyle>
          <a:p>
            <a:pPr lvl="0"/>
            <a:r>
              <a:rPr lang="fi-FI"/>
              <a:t>Jäsenedun esittelytekstiä</a:t>
            </a:r>
          </a:p>
        </p:txBody>
      </p:sp>
      <p:sp>
        <p:nvSpPr>
          <p:cNvPr id="5" name="Rectangle 2"/>
          <p:cNvSpPr>
            <a:spLocks noGrp="1" noChangeArrowheads="1"/>
          </p:cNvSpPr>
          <p:nvPr>
            <p:ph type="ctrTitle" hasCustomPrompt="1"/>
          </p:nvPr>
        </p:nvSpPr>
        <p:spPr>
          <a:xfrm>
            <a:off x="659922" y="2786332"/>
            <a:ext cx="7824157" cy="1535501"/>
          </a:xfrm>
        </p:spPr>
        <p:txBody>
          <a:bodyPr>
            <a:normAutofit/>
          </a:bodyPr>
          <a:lstStyle>
            <a:lvl1pPr algn="ctr">
              <a:defRPr sz="4246" b="0" baseline="0">
                <a:solidFill>
                  <a:schemeClr val="tx1"/>
                </a:solidFill>
                <a:effectLst/>
                <a:latin typeface="Impact" panose="020B0806030902050204" pitchFamily="34" charset="0"/>
              </a:defRPr>
            </a:lvl1pPr>
          </a:lstStyle>
          <a:p>
            <a:r>
              <a:rPr lang="fi-FI"/>
              <a:t>Yhden rivin otsikko</a:t>
            </a:r>
          </a:p>
        </p:txBody>
      </p:sp>
      <p:pic>
        <p:nvPicPr>
          <p:cNvPr id="6" name="Kuva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43034" y="1012769"/>
            <a:ext cx="2655984" cy="1877663"/>
          </a:xfrm>
          <a:prstGeom prst="rect">
            <a:avLst/>
          </a:prstGeom>
        </p:spPr>
      </p:pic>
    </p:spTree>
    <p:extLst>
      <p:ext uri="{BB962C8B-B14F-4D97-AF65-F5344CB8AC3E}">
        <p14:creationId xmlns:p14="http://schemas.microsoft.com/office/powerpoint/2010/main" val="1161272208"/>
      </p:ext>
    </p:extLst>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Jäsenetu_asiantuntijat">
    <p:spTree>
      <p:nvGrpSpPr>
        <p:cNvPr id="1" name=""/>
        <p:cNvGrpSpPr/>
        <p:nvPr/>
      </p:nvGrpSpPr>
      <p:grpSpPr>
        <a:xfrm>
          <a:off x="0" y="0"/>
          <a:ext cx="0" cy="0"/>
          <a:chOff x="0" y="0"/>
          <a:chExt cx="0" cy="0"/>
        </a:xfrm>
      </p:grpSpPr>
      <p:pic>
        <p:nvPicPr>
          <p:cNvPr id="3" name="Kuva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243034" y="1012774"/>
            <a:ext cx="2655984" cy="1877663"/>
          </a:xfrm>
          <a:prstGeom prst="rect">
            <a:avLst/>
          </a:prstGeom>
        </p:spPr>
      </p:pic>
      <p:sp>
        <p:nvSpPr>
          <p:cNvPr id="14" name="Tekstin paikkamerkki 13"/>
          <p:cNvSpPr>
            <a:spLocks noGrp="1"/>
          </p:cNvSpPr>
          <p:nvPr>
            <p:ph type="body" sz="quarter" idx="11" hasCustomPrompt="1"/>
          </p:nvPr>
        </p:nvSpPr>
        <p:spPr>
          <a:xfrm>
            <a:off x="659922" y="4321834"/>
            <a:ext cx="7824157" cy="1992702"/>
          </a:xfrm>
        </p:spPr>
        <p:txBody>
          <a:bodyPr anchor="t"/>
          <a:lstStyle>
            <a:lvl1pPr algn="l">
              <a:defRPr sz="1846" baseline="0">
                <a:latin typeface="+mn-lt"/>
              </a:defRPr>
            </a:lvl1pPr>
          </a:lstStyle>
          <a:p>
            <a:pPr lvl="0"/>
            <a:r>
              <a:rPr lang="fi-FI"/>
              <a:t>Jäsenedun esittelytekstiä</a:t>
            </a:r>
          </a:p>
        </p:txBody>
      </p:sp>
      <p:sp>
        <p:nvSpPr>
          <p:cNvPr id="5" name="Rectangle 2"/>
          <p:cNvSpPr>
            <a:spLocks noGrp="1" noChangeArrowheads="1"/>
          </p:cNvSpPr>
          <p:nvPr>
            <p:ph type="ctrTitle" hasCustomPrompt="1"/>
          </p:nvPr>
        </p:nvSpPr>
        <p:spPr>
          <a:xfrm>
            <a:off x="659922" y="2786332"/>
            <a:ext cx="7824157" cy="1535501"/>
          </a:xfrm>
        </p:spPr>
        <p:txBody>
          <a:bodyPr>
            <a:normAutofit/>
          </a:bodyPr>
          <a:lstStyle>
            <a:lvl1pPr algn="ctr">
              <a:defRPr sz="4246" b="0" baseline="0">
                <a:solidFill>
                  <a:schemeClr val="tx1"/>
                </a:solidFill>
                <a:effectLst/>
                <a:latin typeface="Impact" panose="020B0806030902050204" pitchFamily="34" charset="0"/>
              </a:defRPr>
            </a:lvl1pPr>
          </a:lstStyle>
          <a:p>
            <a:r>
              <a:rPr lang="fi-FI"/>
              <a:t>Yhden rivin otsikko</a:t>
            </a:r>
          </a:p>
        </p:txBody>
      </p:sp>
      <p:pic>
        <p:nvPicPr>
          <p:cNvPr id="6" name="Kuva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43034" y="1012774"/>
            <a:ext cx="2655984" cy="1877663"/>
          </a:xfrm>
          <a:prstGeom prst="rect">
            <a:avLst/>
          </a:prstGeom>
        </p:spPr>
      </p:pic>
    </p:spTree>
    <p:extLst>
      <p:ext uri="{BB962C8B-B14F-4D97-AF65-F5344CB8AC3E}">
        <p14:creationId xmlns:p14="http://schemas.microsoft.com/office/powerpoint/2010/main" val="2954867088"/>
      </p:ext>
    </p:extLst>
  </p:cSld>
  <p:clrMapOvr>
    <a:masterClrMapping/>
  </p:clrMapOvr>
  <p:transition spd="med">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Jäsenetu_raha ja talous">
    <p:spTree>
      <p:nvGrpSpPr>
        <p:cNvPr id="1" name=""/>
        <p:cNvGrpSpPr/>
        <p:nvPr/>
      </p:nvGrpSpPr>
      <p:grpSpPr>
        <a:xfrm>
          <a:off x="0" y="0"/>
          <a:ext cx="0" cy="0"/>
          <a:chOff x="0" y="0"/>
          <a:chExt cx="0" cy="0"/>
        </a:xfrm>
      </p:grpSpPr>
      <p:pic>
        <p:nvPicPr>
          <p:cNvPr id="8" name="Kuva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243034" y="1012770"/>
            <a:ext cx="2655984" cy="1877663"/>
          </a:xfrm>
          <a:prstGeom prst="rect">
            <a:avLst/>
          </a:prstGeom>
        </p:spPr>
      </p:pic>
      <p:sp>
        <p:nvSpPr>
          <p:cNvPr id="14" name="Tekstin paikkamerkki 13"/>
          <p:cNvSpPr>
            <a:spLocks noGrp="1"/>
          </p:cNvSpPr>
          <p:nvPr>
            <p:ph type="body" sz="quarter" idx="11" hasCustomPrompt="1"/>
          </p:nvPr>
        </p:nvSpPr>
        <p:spPr>
          <a:xfrm>
            <a:off x="659922" y="4321834"/>
            <a:ext cx="7824157" cy="1992702"/>
          </a:xfrm>
        </p:spPr>
        <p:txBody>
          <a:bodyPr anchor="t"/>
          <a:lstStyle>
            <a:lvl1pPr algn="l">
              <a:defRPr sz="1846" baseline="0">
                <a:latin typeface="+mn-lt"/>
              </a:defRPr>
            </a:lvl1pPr>
          </a:lstStyle>
          <a:p>
            <a:pPr lvl="0"/>
            <a:r>
              <a:rPr lang="fi-FI"/>
              <a:t>Jäsenedun esittelytekstiä</a:t>
            </a:r>
          </a:p>
        </p:txBody>
      </p:sp>
      <p:sp>
        <p:nvSpPr>
          <p:cNvPr id="5" name="Rectangle 2"/>
          <p:cNvSpPr>
            <a:spLocks noGrp="1" noChangeArrowheads="1"/>
          </p:cNvSpPr>
          <p:nvPr>
            <p:ph type="ctrTitle" hasCustomPrompt="1"/>
          </p:nvPr>
        </p:nvSpPr>
        <p:spPr>
          <a:xfrm>
            <a:off x="659922" y="2786332"/>
            <a:ext cx="7824157" cy="1535501"/>
          </a:xfrm>
        </p:spPr>
        <p:txBody>
          <a:bodyPr>
            <a:normAutofit/>
          </a:bodyPr>
          <a:lstStyle>
            <a:lvl1pPr algn="ctr">
              <a:defRPr sz="4246" b="0" baseline="0">
                <a:solidFill>
                  <a:schemeClr val="tx1"/>
                </a:solidFill>
                <a:effectLst/>
                <a:latin typeface="Impact" panose="020B0806030902050204" pitchFamily="34" charset="0"/>
              </a:defRPr>
            </a:lvl1pPr>
          </a:lstStyle>
          <a:p>
            <a:r>
              <a:rPr lang="fi-FI"/>
              <a:t>Yhden rivin otsikko</a:t>
            </a:r>
          </a:p>
        </p:txBody>
      </p:sp>
      <p:pic>
        <p:nvPicPr>
          <p:cNvPr id="6" name="Kuva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43034" y="1012770"/>
            <a:ext cx="2655984" cy="1877663"/>
          </a:xfrm>
          <a:prstGeom prst="rect">
            <a:avLst/>
          </a:prstGeom>
        </p:spPr>
      </p:pic>
    </p:spTree>
    <p:extLst>
      <p:ext uri="{BB962C8B-B14F-4D97-AF65-F5344CB8AC3E}">
        <p14:creationId xmlns:p14="http://schemas.microsoft.com/office/powerpoint/2010/main" val="832831191"/>
      </p:ext>
    </p:extLst>
  </p:cSld>
  <p:clrMapOvr>
    <a:masterClrMapping/>
  </p:clrMapOvr>
  <p:transition spd="med">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Jäsenetu_työttömyysturva">
    <p:spTree>
      <p:nvGrpSpPr>
        <p:cNvPr id="1" name=""/>
        <p:cNvGrpSpPr/>
        <p:nvPr/>
      </p:nvGrpSpPr>
      <p:grpSpPr>
        <a:xfrm>
          <a:off x="0" y="0"/>
          <a:ext cx="0" cy="0"/>
          <a:chOff x="0" y="0"/>
          <a:chExt cx="0" cy="0"/>
        </a:xfrm>
      </p:grpSpPr>
      <p:pic>
        <p:nvPicPr>
          <p:cNvPr id="9" name="Kuva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243034" y="1012770"/>
            <a:ext cx="2655984" cy="1877663"/>
          </a:xfrm>
          <a:prstGeom prst="rect">
            <a:avLst/>
          </a:prstGeom>
        </p:spPr>
      </p:pic>
      <p:sp>
        <p:nvSpPr>
          <p:cNvPr id="13" name="Tekstin paikkamerkki 13"/>
          <p:cNvSpPr>
            <a:spLocks noGrp="1"/>
          </p:cNvSpPr>
          <p:nvPr>
            <p:ph type="body" sz="quarter" idx="11" hasCustomPrompt="1"/>
          </p:nvPr>
        </p:nvSpPr>
        <p:spPr>
          <a:xfrm>
            <a:off x="659922" y="4321834"/>
            <a:ext cx="7824157" cy="1992702"/>
          </a:xfrm>
        </p:spPr>
        <p:txBody>
          <a:bodyPr anchor="t"/>
          <a:lstStyle>
            <a:lvl1pPr algn="l">
              <a:defRPr sz="1846" baseline="0">
                <a:latin typeface="+mn-lt"/>
              </a:defRPr>
            </a:lvl1pPr>
          </a:lstStyle>
          <a:p>
            <a:pPr lvl="0"/>
            <a:r>
              <a:rPr lang="fi-FI"/>
              <a:t>Jäsenedun esittelytekstiä</a:t>
            </a:r>
          </a:p>
        </p:txBody>
      </p:sp>
      <p:sp>
        <p:nvSpPr>
          <p:cNvPr id="5" name="Rectangle 2"/>
          <p:cNvSpPr>
            <a:spLocks noGrp="1" noChangeArrowheads="1"/>
          </p:cNvSpPr>
          <p:nvPr>
            <p:ph type="ctrTitle" hasCustomPrompt="1"/>
          </p:nvPr>
        </p:nvSpPr>
        <p:spPr>
          <a:xfrm>
            <a:off x="659922" y="2786332"/>
            <a:ext cx="7824157" cy="1535501"/>
          </a:xfrm>
        </p:spPr>
        <p:txBody>
          <a:bodyPr>
            <a:normAutofit/>
          </a:bodyPr>
          <a:lstStyle>
            <a:lvl1pPr algn="ctr">
              <a:defRPr sz="4246" b="0" baseline="0">
                <a:solidFill>
                  <a:schemeClr val="tx1"/>
                </a:solidFill>
                <a:effectLst/>
                <a:latin typeface="Impact" panose="020B0806030902050204" pitchFamily="34" charset="0"/>
              </a:defRPr>
            </a:lvl1pPr>
          </a:lstStyle>
          <a:p>
            <a:r>
              <a:rPr lang="fi-FI"/>
              <a:t>Yhden rivin otsikko</a:t>
            </a:r>
          </a:p>
        </p:txBody>
      </p:sp>
      <p:pic>
        <p:nvPicPr>
          <p:cNvPr id="6" name="Kuva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43034" y="1012770"/>
            <a:ext cx="2655984" cy="1877663"/>
          </a:xfrm>
          <a:prstGeom prst="rect">
            <a:avLst/>
          </a:prstGeom>
        </p:spPr>
      </p:pic>
    </p:spTree>
    <p:extLst>
      <p:ext uri="{BB962C8B-B14F-4D97-AF65-F5344CB8AC3E}">
        <p14:creationId xmlns:p14="http://schemas.microsoft.com/office/powerpoint/2010/main" val="3409814880"/>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 ja tekstiä">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685800" y="2057399"/>
            <a:ext cx="7772400" cy="4139803"/>
          </a:xfrm>
        </p:spPr>
        <p:txBody>
          <a:bodyPr anchor="ctr">
            <a:normAutofit/>
          </a:bodyPr>
          <a:lstStyle>
            <a:lvl1pPr>
              <a:spcBef>
                <a:spcPts val="0"/>
              </a:spcBef>
              <a:spcAft>
                <a:spcPts val="554"/>
              </a:spcAft>
              <a:defRPr/>
            </a:lvl1pPr>
            <a:lvl2pPr>
              <a:spcBef>
                <a:spcPts val="0"/>
              </a:spcBef>
              <a:spcAft>
                <a:spcPts val="554"/>
              </a:spcAft>
              <a:defRPr/>
            </a:lvl2pPr>
            <a:lvl3pPr>
              <a:spcBef>
                <a:spcPts val="0"/>
              </a:spcBef>
              <a:spcAft>
                <a:spcPts val="554"/>
              </a:spcAft>
              <a:defRPr/>
            </a:lvl3pPr>
            <a:lvl4pPr>
              <a:spcBef>
                <a:spcPts val="0"/>
              </a:spcBef>
              <a:spcAft>
                <a:spcPts val="554"/>
              </a:spcAft>
              <a:defRPr/>
            </a:lvl4pPr>
            <a:lvl5pPr>
              <a:spcBef>
                <a:spcPts val="0"/>
              </a:spcBef>
              <a:spcAft>
                <a:spcPts val="554"/>
              </a:spcAft>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Otsikko 1"/>
          <p:cNvSpPr>
            <a:spLocks noGrp="1"/>
          </p:cNvSpPr>
          <p:nvPr>
            <p:ph type="title" hasCustomPrompt="1"/>
          </p:nvPr>
        </p:nvSpPr>
        <p:spPr>
          <a:xfrm>
            <a:off x="685800" y="250166"/>
            <a:ext cx="7772400" cy="1807233"/>
          </a:xfrm>
        </p:spPr>
        <p:txBody>
          <a:bodyPr anchor="ctr">
            <a:normAutofit/>
          </a:bodyPr>
          <a:lstStyle>
            <a:lvl1pPr>
              <a:defRPr sz="3500"/>
            </a:lvl1pPr>
          </a:lstStyle>
          <a:p>
            <a:r>
              <a:rPr lang="fi-FI"/>
              <a:t>Otsikko</a:t>
            </a:r>
          </a:p>
        </p:txBody>
      </p:sp>
    </p:spTree>
    <p:extLst>
      <p:ext uri="{BB962C8B-B14F-4D97-AF65-F5344CB8AC3E}">
        <p14:creationId xmlns:p14="http://schemas.microsoft.com/office/powerpoint/2010/main" val="3487139185"/>
      </p:ext>
    </p:extLst>
  </p:cSld>
  <p:clrMapOvr>
    <a:masterClrMapping/>
  </p:clrMapOvr>
  <p:transition spd="med">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Jäsenetu_koulutus">
    <p:spTree>
      <p:nvGrpSpPr>
        <p:cNvPr id="1" name=""/>
        <p:cNvGrpSpPr/>
        <p:nvPr/>
      </p:nvGrpSpPr>
      <p:grpSpPr>
        <a:xfrm>
          <a:off x="0" y="0"/>
          <a:ext cx="0" cy="0"/>
          <a:chOff x="0" y="0"/>
          <a:chExt cx="0" cy="0"/>
        </a:xfrm>
      </p:grpSpPr>
      <p:pic>
        <p:nvPicPr>
          <p:cNvPr id="9" name="Kuva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243034" y="1012770"/>
            <a:ext cx="2655984" cy="1877663"/>
          </a:xfrm>
          <a:prstGeom prst="rect">
            <a:avLst/>
          </a:prstGeom>
        </p:spPr>
      </p:pic>
      <p:pic>
        <p:nvPicPr>
          <p:cNvPr id="10" name="Kuva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243034" y="978257"/>
            <a:ext cx="2655984" cy="1877663"/>
          </a:xfrm>
          <a:prstGeom prst="rect">
            <a:avLst/>
          </a:prstGeom>
        </p:spPr>
      </p:pic>
      <p:sp>
        <p:nvSpPr>
          <p:cNvPr id="12" name="Tekstin paikkamerkki 13"/>
          <p:cNvSpPr>
            <a:spLocks noGrp="1"/>
          </p:cNvSpPr>
          <p:nvPr>
            <p:ph type="body" sz="quarter" idx="11" hasCustomPrompt="1"/>
          </p:nvPr>
        </p:nvSpPr>
        <p:spPr>
          <a:xfrm>
            <a:off x="659922" y="4321834"/>
            <a:ext cx="7824157" cy="1992702"/>
          </a:xfrm>
        </p:spPr>
        <p:txBody>
          <a:bodyPr anchor="t"/>
          <a:lstStyle>
            <a:lvl1pPr algn="l">
              <a:defRPr sz="1846" baseline="0">
                <a:latin typeface="+mn-lt"/>
              </a:defRPr>
            </a:lvl1pPr>
          </a:lstStyle>
          <a:p>
            <a:pPr lvl="0"/>
            <a:r>
              <a:rPr lang="fi-FI"/>
              <a:t>Jäsenedun esittelytekstiä</a:t>
            </a:r>
          </a:p>
        </p:txBody>
      </p:sp>
      <p:sp>
        <p:nvSpPr>
          <p:cNvPr id="6" name="Rectangle 2"/>
          <p:cNvSpPr>
            <a:spLocks noGrp="1" noChangeArrowheads="1"/>
          </p:cNvSpPr>
          <p:nvPr>
            <p:ph type="ctrTitle" hasCustomPrompt="1"/>
          </p:nvPr>
        </p:nvSpPr>
        <p:spPr>
          <a:xfrm>
            <a:off x="659922" y="2786332"/>
            <a:ext cx="7824157" cy="1535501"/>
          </a:xfrm>
        </p:spPr>
        <p:txBody>
          <a:bodyPr>
            <a:normAutofit/>
          </a:bodyPr>
          <a:lstStyle>
            <a:lvl1pPr algn="ctr">
              <a:defRPr sz="4246" b="0" baseline="0">
                <a:solidFill>
                  <a:schemeClr val="tx1"/>
                </a:solidFill>
                <a:effectLst/>
                <a:latin typeface="Impact" panose="020B0806030902050204" pitchFamily="34" charset="0"/>
              </a:defRPr>
            </a:lvl1pPr>
          </a:lstStyle>
          <a:p>
            <a:r>
              <a:rPr lang="fi-FI"/>
              <a:t>Yhden rivin otsikko</a:t>
            </a:r>
          </a:p>
        </p:txBody>
      </p:sp>
      <p:pic>
        <p:nvPicPr>
          <p:cNvPr id="7" name="Kuva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43034" y="1012770"/>
            <a:ext cx="2655984" cy="1877663"/>
          </a:xfrm>
          <a:prstGeom prst="rect">
            <a:avLst/>
          </a:prstGeom>
        </p:spPr>
      </p:pic>
      <p:pic>
        <p:nvPicPr>
          <p:cNvPr id="8" name="Kuva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243034" y="978257"/>
            <a:ext cx="2655984" cy="1877663"/>
          </a:xfrm>
          <a:prstGeom prst="rect">
            <a:avLst/>
          </a:prstGeom>
        </p:spPr>
      </p:pic>
    </p:spTree>
    <p:extLst>
      <p:ext uri="{BB962C8B-B14F-4D97-AF65-F5344CB8AC3E}">
        <p14:creationId xmlns:p14="http://schemas.microsoft.com/office/powerpoint/2010/main" val="99530123"/>
      </p:ext>
    </p:extLst>
  </p:cSld>
  <p:clrMapOvr>
    <a:masterClrMapping/>
  </p:clrMapOvr>
  <p:transition spd="med">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E8760E-8C52-4C13-A6A5-B55D0C102D72}"/>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9F3FBCFA-B0A0-4697-ACF5-F9F36884DC61}"/>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32072509-74F9-4D8B-B6A3-AFB3E92663BE}"/>
              </a:ext>
            </a:extLst>
          </p:cNvPr>
          <p:cNvSpPr>
            <a:spLocks noGrp="1"/>
          </p:cNvSpPr>
          <p:nvPr>
            <p:ph type="dt" sz="half" idx="10"/>
          </p:nvPr>
        </p:nvSpPr>
        <p:spPr/>
        <p:txBody>
          <a:bodyPr/>
          <a:lstStyle/>
          <a:p>
            <a:fld id="{09DA1856-1DF8-4179-8C78-C8BE983A4D73}" type="datetimeFigureOut">
              <a:rPr lang="fi-FI" smtClean="0"/>
              <a:t>23.3.2021</a:t>
            </a:fld>
            <a:endParaRPr lang="fi-FI"/>
          </a:p>
        </p:txBody>
      </p:sp>
      <p:sp>
        <p:nvSpPr>
          <p:cNvPr id="5" name="Alatunnisteen paikkamerkki 4">
            <a:extLst>
              <a:ext uri="{FF2B5EF4-FFF2-40B4-BE49-F238E27FC236}">
                <a16:creationId xmlns:a16="http://schemas.microsoft.com/office/drawing/2014/main" id="{4254B76B-1C26-4963-939F-E7E30AFCC7B5}"/>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573CC80-A9C7-4260-B585-0D8ADCDAFCE8}"/>
              </a:ext>
            </a:extLst>
          </p:cNvPr>
          <p:cNvSpPr>
            <a:spLocks noGrp="1"/>
          </p:cNvSpPr>
          <p:nvPr>
            <p:ph type="sldNum" sz="quarter" idx="12"/>
          </p:nvPr>
        </p:nvSpPr>
        <p:spPr/>
        <p:txBody>
          <a:bodyPr/>
          <a:lstStyle/>
          <a:p>
            <a:fld id="{D1BB5E40-0972-431D-ACDB-87737BB5C740}" type="slidenum">
              <a:rPr lang="fi-FI" smtClean="0"/>
              <a:t>‹#›</a:t>
            </a:fld>
            <a:endParaRPr lang="fi-FI"/>
          </a:p>
        </p:txBody>
      </p:sp>
    </p:spTree>
    <p:extLst>
      <p:ext uri="{BB962C8B-B14F-4D97-AF65-F5344CB8AC3E}">
        <p14:creationId xmlns:p14="http://schemas.microsoft.com/office/powerpoint/2010/main" val="2981336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tsikko ja vertailu">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685801" y="2688331"/>
            <a:ext cx="3679165" cy="3508871"/>
          </a:xfrm>
        </p:spPr>
        <p:txBody>
          <a:bodyPr anchor="t">
            <a:normAutofit/>
          </a:bodyPr>
          <a:lstStyle>
            <a:lvl1pPr marL="342900" indent="-342900">
              <a:spcBef>
                <a:spcPts val="0"/>
              </a:spcBef>
              <a:spcAft>
                <a:spcPts val="554"/>
              </a:spcAft>
              <a:buFont typeface="Arial" panose="020B0604020202020204" pitchFamily="34" charset="0"/>
              <a:buChar char="•"/>
              <a:defRPr sz="2000"/>
            </a:lvl1pPr>
            <a:lvl2pPr>
              <a:spcBef>
                <a:spcPts val="0"/>
              </a:spcBef>
              <a:spcAft>
                <a:spcPts val="554"/>
              </a:spcAft>
              <a:defRPr/>
            </a:lvl2pPr>
            <a:lvl3pPr>
              <a:spcBef>
                <a:spcPts val="0"/>
              </a:spcBef>
              <a:spcAft>
                <a:spcPts val="554"/>
              </a:spcAft>
              <a:defRPr/>
            </a:lvl3pPr>
            <a:lvl4pPr>
              <a:spcBef>
                <a:spcPts val="0"/>
              </a:spcBef>
              <a:spcAft>
                <a:spcPts val="554"/>
              </a:spcAft>
              <a:defRPr/>
            </a:lvl4pPr>
            <a:lvl5pPr>
              <a:spcBef>
                <a:spcPts val="0"/>
              </a:spcBef>
              <a:spcAft>
                <a:spcPts val="554"/>
              </a:spcAft>
              <a:defRPr/>
            </a:lvl5pPr>
          </a:lstStyle>
          <a:p>
            <a:pPr lvl="0"/>
            <a:r>
              <a:rPr lang="fi-FI"/>
              <a:t>Muokkaa tekstin perustyylejä napsauttamalla</a:t>
            </a:r>
          </a:p>
        </p:txBody>
      </p:sp>
      <p:sp>
        <p:nvSpPr>
          <p:cNvPr id="4" name="Otsikko 1"/>
          <p:cNvSpPr>
            <a:spLocks noGrp="1"/>
          </p:cNvSpPr>
          <p:nvPr>
            <p:ph type="title" hasCustomPrompt="1"/>
          </p:nvPr>
        </p:nvSpPr>
        <p:spPr>
          <a:xfrm>
            <a:off x="685800" y="838316"/>
            <a:ext cx="7772400" cy="630932"/>
          </a:xfrm>
        </p:spPr>
        <p:txBody>
          <a:bodyPr anchor="ctr">
            <a:spAutoFit/>
          </a:bodyPr>
          <a:lstStyle>
            <a:lvl1pPr>
              <a:defRPr sz="3500"/>
            </a:lvl1pPr>
          </a:lstStyle>
          <a:p>
            <a:r>
              <a:rPr lang="fi-FI"/>
              <a:t>Otsikko</a:t>
            </a:r>
          </a:p>
        </p:txBody>
      </p:sp>
      <p:sp>
        <p:nvSpPr>
          <p:cNvPr id="6" name="Sisällön paikkamerkki 2"/>
          <p:cNvSpPr>
            <a:spLocks noGrp="1"/>
          </p:cNvSpPr>
          <p:nvPr>
            <p:ph idx="10"/>
          </p:nvPr>
        </p:nvSpPr>
        <p:spPr>
          <a:xfrm>
            <a:off x="4779035" y="2688331"/>
            <a:ext cx="3679165" cy="3508871"/>
          </a:xfrm>
        </p:spPr>
        <p:txBody>
          <a:bodyPr anchor="t">
            <a:normAutofit/>
          </a:bodyPr>
          <a:lstStyle>
            <a:lvl1pPr marL="342900" indent="-342900">
              <a:spcBef>
                <a:spcPts val="0"/>
              </a:spcBef>
              <a:spcAft>
                <a:spcPts val="554"/>
              </a:spcAft>
              <a:buFont typeface="Arial" panose="020B0604020202020204" pitchFamily="34" charset="0"/>
              <a:buChar char="•"/>
              <a:defRPr sz="2000"/>
            </a:lvl1pPr>
            <a:lvl2pPr>
              <a:spcBef>
                <a:spcPts val="0"/>
              </a:spcBef>
              <a:spcAft>
                <a:spcPts val="554"/>
              </a:spcAft>
              <a:defRPr/>
            </a:lvl2pPr>
            <a:lvl3pPr>
              <a:spcBef>
                <a:spcPts val="0"/>
              </a:spcBef>
              <a:spcAft>
                <a:spcPts val="554"/>
              </a:spcAft>
              <a:defRPr/>
            </a:lvl3pPr>
            <a:lvl4pPr>
              <a:spcBef>
                <a:spcPts val="0"/>
              </a:spcBef>
              <a:spcAft>
                <a:spcPts val="554"/>
              </a:spcAft>
              <a:defRPr/>
            </a:lvl4pPr>
            <a:lvl5pPr>
              <a:spcBef>
                <a:spcPts val="0"/>
              </a:spcBef>
              <a:spcAft>
                <a:spcPts val="554"/>
              </a:spcAft>
              <a:defRPr/>
            </a:lvl5pPr>
          </a:lstStyle>
          <a:p>
            <a:pPr lvl="0"/>
            <a:r>
              <a:rPr lang="fi-FI"/>
              <a:t>Muokkaa tekstin perustyylejä napsauttamalla</a:t>
            </a:r>
          </a:p>
        </p:txBody>
      </p:sp>
      <p:cxnSp>
        <p:nvCxnSpPr>
          <p:cNvPr id="9" name="Suora yhdysviiva 8"/>
          <p:cNvCxnSpPr/>
          <p:nvPr userDrawn="1"/>
        </p:nvCxnSpPr>
        <p:spPr bwMode="auto">
          <a:xfrm>
            <a:off x="4546121" y="2441275"/>
            <a:ext cx="0" cy="3769744"/>
          </a:xfrm>
          <a:prstGeom prst="line">
            <a:avLst/>
          </a:prstGeom>
          <a:ln w="38100">
            <a:headEnd type="none" w="med" len="med"/>
            <a:tailEnd type="none" w="med" len="med"/>
          </a:ln>
        </p:spPr>
        <p:style>
          <a:lnRef idx="1">
            <a:schemeClr val="accent6"/>
          </a:lnRef>
          <a:fillRef idx="0">
            <a:schemeClr val="accent6"/>
          </a:fillRef>
          <a:effectRef idx="0">
            <a:schemeClr val="accent6"/>
          </a:effectRef>
          <a:fontRef idx="minor">
            <a:schemeClr val="tx1"/>
          </a:fontRef>
        </p:style>
      </p:cxnSp>
      <p:sp>
        <p:nvSpPr>
          <p:cNvPr id="13" name="Tekstin paikkamerkki 12"/>
          <p:cNvSpPr>
            <a:spLocks noGrp="1"/>
          </p:cNvSpPr>
          <p:nvPr>
            <p:ph type="body" sz="quarter" idx="11" hasCustomPrompt="1"/>
          </p:nvPr>
        </p:nvSpPr>
        <p:spPr>
          <a:xfrm>
            <a:off x="685800" y="1733550"/>
            <a:ext cx="3679825" cy="954088"/>
          </a:xfrm>
        </p:spPr>
        <p:txBody>
          <a:bodyPr anchor="ctr"/>
          <a:lstStyle>
            <a:lvl1pPr>
              <a:defRPr sz="2500" b="1"/>
            </a:lvl1pPr>
          </a:lstStyle>
          <a:p>
            <a:pPr lvl="0"/>
            <a:r>
              <a:rPr lang="fi-FI"/>
              <a:t>Otsikko 2</a:t>
            </a:r>
          </a:p>
        </p:txBody>
      </p:sp>
      <p:sp>
        <p:nvSpPr>
          <p:cNvPr id="15" name="Tekstin paikkamerkki 14"/>
          <p:cNvSpPr>
            <a:spLocks noGrp="1"/>
          </p:cNvSpPr>
          <p:nvPr>
            <p:ph type="body" sz="quarter" idx="12" hasCustomPrompt="1"/>
          </p:nvPr>
        </p:nvSpPr>
        <p:spPr>
          <a:xfrm>
            <a:off x="4778375" y="1708150"/>
            <a:ext cx="3679825" cy="979488"/>
          </a:xfrm>
        </p:spPr>
        <p:txBody>
          <a:bodyPr anchor="ctr"/>
          <a:lstStyle>
            <a:lvl1pPr>
              <a:defRPr sz="2500" b="1" baseline="0"/>
            </a:lvl1pPr>
          </a:lstStyle>
          <a:p>
            <a:pPr lvl="0"/>
            <a:r>
              <a:rPr lang="fi-FI"/>
              <a:t>Otsikko 3</a:t>
            </a:r>
          </a:p>
        </p:txBody>
      </p:sp>
    </p:spTree>
    <p:extLst>
      <p:ext uri="{BB962C8B-B14F-4D97-AF65-F5344CB8AC3E}">
        <p14:creationId xmlns:p14="http://schemas.microsoft.com/office/powerpoint/2010/main" val="2114034773"/>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 ja kuva">
    <p:spTree>
      <p:nvGrpSpPr>
        <p:cNvPr id="1" name=""/>
        <p:cNvGrpSpPr/>
        <p:nvPr/>
      </p:nvGrpSpPr>
      <p:grpSpPr>
        <a:xfrm>
          <a:off x="0" y="0"/>
          <a:ext cx="0" cy="0"/>
          <a:chOff x="0" y="0"/>
          <a:chExt cx="0" cy="0"/>
        </a:xfrm>
      </p:grpSpPr>
      <p:sp>
        <p:nvSpPr>
          <p:cNvPr id="5" name="Kuvan paikkamerkki 4"/>
          <p:cNvSpPr>
            <a:spLocks noGrp="1"/>
          </p:cNvSpPr>
          <p:nvPr>
            <p:ph type="pic" sz="quarter" idx="10" hasCustomPrompt="1"/>
          </p:nvPr>
        </p:nvSpPr>
        <p:spPr>
          <a:xfrm>
            <a:off x="685800" y="2057400"/>
            <a:ext cx="7772400" cy="4140200"/>
          </a:xfrm>
        </p:spPr>
        <p:txBody>
          <a:bodyPr anchor="ctr"/>
          <a:lstStyle>
            <a:lvl1pPr algn="ctr">
              <a:defRPr/>
            </a:lvl1pPr>
          </a:lstStyle>
          <a:p>
            <a:r>
              <a:rPr lang="fi-FI"/>
              <a:t>Lisää kuva napauttamalla</a:t>
            </a:r>
          </a:p>
        </p:txBody>
      </p:sp>
      <p:sp>
        <p:nvSpPr>
          <p:cNvPr id="4" name="Otsikko 1"/>
          <p:cNvSpPr>
            <a:spLocks noGrp="1"/>
          </p:cNvSpPr>
          <p:nvPr>
            <p:ph type="title" hasCustomPrompt="1"/>
          </p:nvPr>
        </p:nvSpPr>
        <p:spPr>
          <a:xfrm>
            <a:off x="685800" y="250166"/>
            <a:ext cx="7772400" cy="1807233"/>
          </a:xfrm>
        </p:spPr>
        <p:txBody>
          <a:bodyPr anchor="ctr">
            <a:normAutofit/>
          </a:bodyPr>
          <a:lstStyle>
            <a:lvl1pPr>
              <a:defRPr sz="3500"/>
            </a:lvl1pPr>
          </a:lstStyle>
          <a:p>
            <a:r>
              <a:rPr lang="fi-FI"/>
              <a:t>Otsikko</a:t>
            </a:r>
          </a:p>
        </p:txBody>
      </p:sp>
    </p:spTree>
    <p:extLst>
      <p:ext uri="{BB962C8B-B14F-4D97-AF65-F5344CB8AC3E}">
        <p14:creationId xmlns:p14="http://schemas.microsoft.com/office/powerpoint/2010/main" val="159783628"/>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 kuva ja tekstiä">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685800" y="2421865"/>
            <a:ext cx="4361530" cy="3775337"/>
          </a:xfrm>
        </p:spPr>
        <p:txBody>
          <a:bodyPr anchor="t">
            <a:normAutofit/>
          </a:bodyPr>
          <a:lstStyle>
            <a:lvl1pPr>
              <a:spcBef>
                <a:spcPts val="0"/>
              </a:spcBef>
              <a:spcAft>
                <a:spcPts val="554"/>
              </a:spcAft>
              <a:defRPr/>
            </a:lvl1pPr>
            <a:lvl2pPr>
              <a:spcBef>
                <a:spcPts val="0"/>
              </a:spcBef>
              <a:spcAft>
                <a:spcPts val="554"/>
              </a:spcAft>
              <a:defRPr/>
            </a:lvl2pPr>
            <a:lvl3pPr>
              <a:spcBef>
                <a:spcPts val="0"/>
              </a:spcBef>
              <a:spcAft>
                <a:spcPts val="554"/>
              </a:spcAft>
              <a:defRPr/>
            </a:lvl3pPr>
            <a:lvl4pPr>
              <a:spcBef>
                <a:spcPts val="0"/>
              </a:spcBef>
              <a:spcAft>
                <a:spcPts val="554"/>
              </a:spcAft>
              <a:defRPr/>
            </a:lvl4pPr>
            <a:lvl5pPr>
              <a:spcBef>
                <a:spcPts val="0"/>
              </a:spcBef>
              <a:spcAft>
                <a:spcPts val="554"/>
              </a:spcAft>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Kuvan paikkamerkki 11"/>
          <p:cNvSpPr>
            <a:spLocks noGrp="1" noChangeAspect="1"/>
          </p:cNvSpPr>
          <p:nvPr>
            <p:ph type="pic" sz="quarter" idx="10"/>
          </p:nvPr>
        </p:nvSpPr>
        <p:spPr>
          <a:xfrm>
            <a:off x="5047330" y="2421865"/>
            <a:ext cx="3410870" cy="3410870"/>
          </a:xfrm>
          <a:prstGeom prst="ellipse">
            <a:avLst/>
          </a:prstGeom>
        </p:spPr>
        <p:txBody>
          <a:bodyPr anchor="ctr"/>
          <a:lstStyle>
            <a:lvl1pPr algn="ctr">
              <a:defRPr/>
            </a:lvl1pPr>
          </a:lstStyle>
          <a:p>
            <a:r>
              <a:rPr lang="fi-FI"/>
              <a:t>Lisää kuva napsauttamalla kuvaketta</a:t>
            </a:r>
          </a:p>
        </p:txBody>
      </p:sp>
      <p:sp>
        <p:nvSpPr>
          <p:cNvPr id="6" name="Otsikko 1"/>
          <p:cNvSpPr>
            <a:spLocks noGrp="1"/>
          </p:cNvSpPr>
          <p:nvPr>
            <p:ph type="title" hasCustomPrompt="1"/>
          </p:nvPr>
        </p:nvSpPr>
        <p:spPr>
          <a:xfrm>
            <a:off x="685800" y="250166"/>
            <a:ext cx="7772400" cy="1807233"/>
          </a:xfrm>
        </p:spPr>
        <p:txBody>
          <a:bodyPr anchor="ctr">
            <a:normAutofit/>
          </a:bodyPr>
          <a:lstStyle>
            <a:lvl1pPr>
              <a:defRPr sz="3500"/>
            </a:lvl1pPr>
          </a:lstStyle>
          <a:p>
            <a:r>
              <a:rPr lang="fi-FI"/>
              <a:t>Otsikko</a:t>
            </a:r>
          </a:p>
        </p:txBody>
      </p:sp>
    </p:spTree>
    <p:extLst>
      <p:ext uri="{BB962C8B-B14F-4D97-AF65-F5344CB8AC3E}">
        <p14:creationId xmlns:p14="http://schemas.microsoft.com/office/powerpoint/2010/main" val="139284614"/>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sittäjän esittely">
    <p:spTree>
      <p:nvGrpSpPr>
        <p:cNvPr id="1" name=""/>
        <p:cNvGrpSpPr/>
        <p:nvPr/>
      </p:nvGrpSpPr>
      <p:grpSpPr>
        <a:xfrm>
          <a:off x="0" y="0"/>
          <a:ext cx="0" cy="0"/>
          <a:chOff x="0" y="0"/>
          <a:chExt cx="0" cy="0"/>
        </a:xfrm>
      </p:grpSpPr>
      <p:sp>
        <p:nvSpPr>
          <p:cNvPr id="3" name="Sisällön paikkamerkki 2"/>
          <p:cNvSpPr>
            <a:spLocks noGrp="1"/>
          </p:cNvSpPr>
          <p:nvPr>
            <p:ph idx="1" hasCustomPrompt="1"/>
          </p:nvPr>
        </p:nvSpPr>
        <p:spPr>
          <a:xfrm>
            <a:off x="685800" y="1772726"/>
            <a:ext cx="2971800" cy="2117786"/>
          </a:xfrm>
        </p:spPr>
        <p:txBody>
          <a:bodyPr anchor="ctr">
            <a:normAutofit/>
          </a:bodyPr>
          <a:lstStyle>
            <a:lvl1pPr>
              <a:spcBef>
                <a:spcPts val="0"/>
              </a:spcBef>
              <a:spcAft>
                <a:spcPts val="554"/>
              </a:spcAft>
              <a:defRPr/>
            </a:lvl1pPr>
            <a:lvl2pPr>
              <a:spcBef>
                <a:spcPts val="0"/>
              </a:spcBef>
              <a:spcAft>
                <a:spcPts val="554"/>
              </a:spcAft>
              <a:defRPr/>
            </a:lvl2pPr>
            <a:lvl3pPr>
              <a:spcBef>
                <a:spcPts val="0"/>
              </a:spcBef>
              <a:spcAft>
                <a:spcPts val="554"/>
              </a:spcAft>
              <a:defRPr/>
            </a:lvl3pPr>
            <a:lvl4pPr>
              <a:spcBef>
                <a:spcPts val="0"/>
              </a:spcBef>
              <a:spcAft>
                <a:spcPts val="554"/>
              </a:spcAft>
              <a:defRPr/>
            </a:lvl4pPr>
            <a:lvl5pPr>
              <a:spcBef>
                <a:spcPts val="0"/>
              </a:spcBef>
              <a:spcAft>
                <a:spcPts val="554"/>
              </a:spcAft>
              <a:defRPr/>
            </a:lvl5pPr>
          </a:lstStyle>
          <a:p>
            <a:pPr lvl="0"/>
            <a:r>
              <a:rPr lang="fi-FI"/>
              <a:t>Koulutus</a:t>
            </a:r>
          </a:p>
        </p:txBody>
      </p:sp>
      <p:sp>
        <p:nvSpPr>
          <p:cNvPr id="4" name="Kuvan paikkamerkki 11"/>
          <p:cNvSpPr>
            <a:spLocks noGrp="1" noChangeAspect="1"/>
          </p:cNvSpPr>
          <p:nvPr>
            <p:ph type="pic" sz="quarter" idx="10" hasCustomPrompt="1"/>
          </p:nvPr>
        </p:nvSpPr>
        <p:spPr>
          <a:xfrm>
            <a:off x="3349205" y="2904505"/>
            <a:ext cx="2521510" cy="2521510"/>
          </a:xfrm>
          <a:prstGeom prst="ellipse">
            <a:avLst/>
          </a:prstGeom>
        </p:spPr>
        <p:txBody>
          <a:bodyPr anchor="ctr"/>
          <a:lstStyle>
            <a:lvl1pPr algn="ctr">
              <a:defRPr/>
            </a:lvl1pPr>
          </a:lstStyle>
          <a:p>
            <a:r>
              <a:rPr lang="fi-FI"/>
              <a:t>Lisää oma kuvasi napsauttamalla kuvaketta</a:t>
            </a:r>
          </a:p>
        </p:txBody>
      </p:sp>
      <p:sp>
        <p:nvSpPr>
          <p:cNvPr id="5" name="Sisällön paikkamerkki 2"/>
          <p:cNvSpPr>
            <a:spLocks noGrp="1"/>
          </p:cNvSpPr>
          <p:nvPr>
            <p:ph idx="11" hasCustomPrompt="1"/>
          </p:nvPr>
        </p:nvSpPr>
        <p:spPr>
          <a:xfrm>
            <a:off x="685800" y="4175186"/>
            <a:ext cx="2971800" cy="2117786"/>
          </a:xfrm>
        </p:spPr>
        <p:txBody>
          <a:bodyPr anchor="ctr">
            <a:normAutofit/>
          </a:bodyPr>
          <a:lstStyle>
            <a:lvl1pPr>
              <a:spcBef>
                <a:spcPts val="0"/>
              </a:spcBef>
              <a:spcAft>
                <a:spcPts val="554"/>
              </a:spcAft>
              <a:defRPr/>
            </a:lvl1pPr>
            <a:lvl2pPr>
              <a:spcBef>
                <a:spcPts val="0"/>
              </a:spcBef>
              <a:spcAft>
                <a:spcPts val="554"/>
              </a:spcAft>
              <a:defRPr/>
            </a:lvl2pPr>
            <a:lvl3pPr>
              <a:spcBef>
                <a:spcPts val="0"/>
              </a:spcBef>
              <a:spcAft>
                <a:spcPts val="554"/>
              </a:spcAft>
              <a:defRPr/>
            </a:lvl3pPr>
            <a:lvl4pPr>
              <a:spcBef>
                <a:spcPts val="0"/>
              </a:spcBef>
              <a:spcAft>
                <a:spcPts val="554"/>
              </a:spcAft>
              <a:defRPr/>
            </a:lvl4pPr>
            <a:lvl5pPr>
              <a:spcBef>
                <a:spcPts val="0"/>
              </a:spcBef>
              <a:spcAft>
                <a:spcPts val="554"/>
              </a:spcAft>
              <a:defRPr/>
            </a:lvl5pPr>
          </a:lstStyle>
          <a:p>
            <a:pPr lvl="0"/>
            <a:r>
              <a:rPr lang="fi-FI"/>
              <a:t>Työhistoria</a:t>
            </a:r>
          </a:p>
        </p:txBody>
      </p:sp>
      <p:sp>
        <p:nvSpPr>
          <p:cNvPr id="6" name="Sisällön paikkamerkki 2"/>
          <p:cNvSpPr>
            <a:spLocks noGrp="1"/>
          </p:cNvSpPr>
          <p:nvPr>
            <p:ph idx="12" hasCustomPrompt="1"/>
          </p:nvPr>
        </p:nvSpPr>
        <p:spPr>
          <a:xfrm>
            <a:off x="5520906" y="1772726"/>
            <a:ext cx="2937294" cy="2117786"/>
          </a:xfrm>
        </p:spPr>
        <p:txBody>
          <a:bodyPr anchor="ctr">
            <a:normAutofit/>
          </a:bodyPr>
          <a:lstStyle>
            <a:lvl1pPr algn="r">
              <a:spcBef>
                <a:spcPts val="0"/>
              </a:spcBef>
              <a:spcAft>
                <a:spcPts val="554"/>
              </a:spcAft>
              <a:defRPr/>
            </a:lvl1pPr>
            <a:lvl2pPr>
              <a:spcBef>
                <a:spcPts val="0"/>
              </a:spcBef>
              <a:spcAft>
                <a:spcPts val="554"/>
              </a:spcAft>
              <a:defRPr/>
            </a:lvl2pPr>
            <a:lvl3pPr>
              <a:spcBef>
                <a:spcPts val="0"/>
              </a:spcBef>
              <a:spcAft>
                <a:spcPts val="554"/>
              </a:spcAft>
              <a:defRPr/>
            </a:lvl3pPr>
            <a:lvl4pPr>
              <a:spcBef>
                <a:spcPts val="0"/>
              </a:spcBef>
              <a:spcAft>
                <a:spcPts val="554"/>
              </a:spcAft>
              <a:defRPr/>
            </a:lvl4pPr>
            <a:lvl5pPr>
              <a:spcBef>
                <a:spcPts val="0"/>
              </a:spcBef>
              <a:spcAft>
                <a:spcPts val="554"/>
              </a:spcAft>
              <a:defRPr/>
            </a:lvl5pPr>
          </a:lstStyle>
          <a:p>
            <a:pPr lvl="0"/>
            <a:r>
              <a:rPr lang="fi-FI"/>
              <a:t>Muuta minusta</a:t>
            </a:r>
          </a:p>
        </p:txBody>
      </p:sp>
      <p:sp>
        <p:nvSpPr>
          <p:cNvPr id="7" name="Sisällön paikkamerkki 2"/>
          <p:cNvSpPr>
            <a:spLocks noGrp="1"/>
          </p:cNvSpPr>
          <p:nvPr>
            <p:ph idx="13" hasCustomPrompt="1"/>
          </p:nvPr>
        </p:nvSpPr>
        <p:spPr>
          <a:xfrm>
            <a:off x="5520906" y="4175186"/>
            <a:ext cx="2937294" cy="2117786"/>
          </a:xfrm>
        </p:spPr>
        <p:txBody>
          <a:bodyPr anchor="ctr">
            <a:normAutofit/>
          </a:bodyPr>
          <a:lstStyle>
            <a:lvl1pPr algn="r">
              <a:spcBef>
                <a:spcPts val="0"/>
              </a:spcBef>
              <a:spcAft>
                <a:spcPts val="554"/>
              </a:spcAft>
              <a:defRPr/>
            </a:lvl1pPr>
            <a:lvl2pPr>
              <a:spcBef>
                <a:spcPts val="0"/>
              </a:spcBef>
              <a:spcAft>
                <a:spcPts val="554"/>
              </a:spcAft>
              <a:defRPr/>
            </a:lvl2pPr>
            <a:lvl3pPr>
              <a:spcBef>
                <a:spcPts val="0"/>
              </a:spcBef>
              <a:spcAft>
                <a:spcPts val="554"/>
              </a:spcAft>
              <a:defRPr/>
            </a:lvl3pPr>
            <a:lvl4pPr>
              <a:spcBef>
                <a:spcPts val="0"/>
              </a:spcBef>
              <a:spcAft>
                <a:spcPts val="554"/>
              </a:spcAft>
              <a:defRPr/>
            </a:lvl4pPr>
            <a:lvl5pPr>
              <a:spcBef>
                <a:spcPts val="0"/>
              </a:spcBef>
              <a:spcAft>
                <a:spcPts val="554"/>
              </a:spcAft>
              <a:defRPr/>
            </a:lvl5pPr>
          </a:lstStyle>
          <a:p>
            <a:pPr lvl="0"/>
            <a:r>
              <a:rPr lang="fi-FI"/>
              <a:t>Yhteystiedot</a:t>
            </a:r>
          </a:p>
        </p:txBody>
      </p:sp>
      <p:sp>
        <p:nvSpPr>
          <p:cNvPr id="8" name="Otsikko 1"/>
          <p:cNvSpPr>
            <a:spLocks noGrp="1"/>
          </p:cNvSpPr>
          <p:nvPr>
            <p:ph type="title" hasCustomPrompt="1"/>
          </p:nvPr>
        </p:nvSpPr>
        <p:spPr>
          <a:xfrm>
            <a:off x="685800" y="838316"/>
            <a:ext cx="7772400" cy="630932"/>
          </a:xfrm>
        </p:spPr>
        <p:txBody>
          <a:bodyPr anchor="ctr">
            <a:spAutoFit/>
          </a:bodyPr>
          <a:lstStyle>
            <a:lvl1pPr>
              <a:defRPr sz="3500"/>
            </a:lvl1pPr>
          </a:lstStyle>
          <a:p>
            <a:r>
              <a:rPr lang="fi-FI"/>
              <a:t>Otsikko</a:t>
            </a:r>
          </a:p>
        </p:txBody>
      </p:sp>
    </p:spTree>
    <p:extLst>
      <p:ext uri="{BB962C8B-B14F-4D97-AF65-F5344CB8AC3E}">
        <p14:creationId xmlns:p14="http://schemas.microsoft.com/office/powerpoint/2010/main" val="3610886717"/>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yöreä kuva ">
    <p:spTree>
      <p:nvGrpSpPr>
        <p:cNvPr id="1" name=""/>
        <p:cNvGrpSpPr/>
        <p:nvPr/>
      </p:nvGrpSpPr>
      <p:grpSpPr>
        <a:xfrm>
          <a:off x="0" y="0"/>
          <a:ext cx="0" cy="0"/>
          <a:chOff x="0" y="0"/>
          <a:chExt cx="0" cy="0"/>
        </a:xfrm>
      </p:grpSpPr>
      <p:sp>
        <p:nvSpPr>
          <p:cNvPr id="4" name="Kuvan paikkamerkki 11"/>
          <p:cNvSpPr>
            <a:spLocks noGrp="1" noChangeAspect="1"/>
          </p:cNvSpPr>
          <p:nvPr>
            <p:ph type="pic" sz="quarter" idx="10"/>
          </p:nvPr>
        </p:nvSpPr>
        <p:spPr>
          <a:xfrm>
            <a:off x="2167414" y="1024414"/>
            <a:ext cx="4809173" cy="4809173"/>
          </a:xfrm>
          <a:prstGeom prst="ellipse">
            <a:avLst/>
          </a:prstGeom>
        </p:spPr>
        <p:txBody>
          <a:bodyPr anchor="ctr"/>
          <a:lstStyle>
            <a:lvl1pPr algn="ctr">
              <a:defRPr/>
            </a:lvl1pPr>
          </a:lstStyle>
          <a:p>
            <a:r>
              <a:rPr lang="fi-FI"/>
              <a:t>Lisää kuva napsauttamalla kuvaketta</a:t>
            </a:r>
          </a:p>
        </p:txBody>
      </p:sp>
    </p:spTree>
    <p:extLst>
      <p:ext uri="{BB962C8B-B14F-4D97-AF65-F5344CB8AC3E}">
        <p14:creationId xmlns:p14="http://schemas.microsoft.com/office/powerpoint/2010/main" val="2248106923"/>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äliotsikko_vadelma">
    <p:spTree>
      <p:nvGrpSpPr>
        <p:cNvPr id="1" name=""/>
        <p:cNvGrpSpPr/>
        <p:nvPr/>
      </p:nvGrpSpPr>
      <p:grpSpPr>
        <a:xfrm>
          <a:off x="0" y="0"/>
          <a:ext cx="0" cy="0"/>
          <a:chOff x="0" y="0"/>
          <a:chExt cx="0" cy="0"/>
        </a:xfrm>
      </p:grpSpPr>
      <p:sp>
        <p:nvSpPr>
          <p:cNvPr id="2" name="Ellipsi 1"/>
          <p:cNvSpPr/>
          <p:nvPr/>
        </p:nvSpPr>
        <p:spPr bwMode="auto">
          <a:xfrm>
            <a:off x="2167414" y="1024414"/>
            <a:ext cx="4809173" cy="4809173"/>
          </a:xfrm>
          <a:prstGeom prst="ellipse">
            <a:avLst/>
          </a:prstGeom>
          <a:solidFill>
            <a:schemeClr val="accent1"/>
          </a:solidFill>
          <a:ln w="9525" cap="flat" cmpd="sng" algn="ctr">
            <a:noFill/>
            <a:prstDash val="solid"/>
            <a:round/>
            <a:headEnd type="none" w="med" len="med"/>
            <a:tailEnd type="none" w="med" len="med"/>
          </a:ln>
          <a:effectLst/>
        </p:spPr>
        <p:txBody>
          <a:bodyPr vert="horz" wrap="square" lIns="64294" tIns="32147" rIns="64294" bIns="32147" numCol="1" rtlCol="0" anchor="t" anchorCtr="0" compatLnSpc="1">
            <a:prstTxWarp prst="textNoShape">
              <a:avLst/>
            </a:prstTxWarp>
          </a:bodyPr>
          <a:lstStyle/>
          <a:p>
            <a:pPr marL="0" marR="0" indent="0" algn="l" defTabSz="642915" rtl="0" eaLnBrk="0" fontAlgn="base" latinLnBrk="0" hangingPunct="0">
              <a:lnSpc>
                <a:spcPct val="100000"/>
              </a:lnSpc>
              <a:spcBef>
                <a:spcPct val="0"/>
              </a:spcBef>
              <a:spcAft>
                <a:spcPct val="0"/>
              </a:spcAft>
              <a:buClrTx/>
              <a:buSzTx/>
              <a:buFontTx/>
              <a:buNone/>
              <a:tabLst/>
            </a:pPr>
            <a:endParaRPr kumimoji="0" lang="fi-FI" sz="1687" b="0" i="0" u="none" strike="noStrike" cap="none" normalizeH="0" baseline="0">
              <a:ln>
                <a:noFill/>
              </a:ln>
              <a:solidFill>
                <a:schemeClr val="tx1"/>
              </a:solidFill>
              <a:effectLst/>
              <a:latin typeface="Arial" charset="0"/>
              <a:ea typeface="ＭＳ Ｐゴシック" charset="-128"/>
            </a:endParaRPr>
          </a:p>
        </p:txBody>
      </p:sp>
      <p:sp>
        <p:nvSpPr>
          <p:cNvPr id="5" name="Rectangle 2"/>
          <p:cNvSpPr>
            <a:spLocks noGrp="1" noChangeArrowheads="1"/>
          </p:cNvSpPr>
          <p:nvPr>
            <p:ph type="ctrTitle" hasCustomPrompt="1"/>
          </p:nvPr>
        </p:nvSpPr>
        <p:spPr>
          <a:xfrm>
            <a:off x="2312058" y="1723073"/>
            <a:ext cx="4519886" cy="3574732"/>
          </a:xfrm>
        </p:spPr>
        <p:txBody>
          <a:bodyPr>
            <a:normAutofit/>
          </a:bodyPr>
          <a:lstStyle>
            <a:lvl1pPr algn="ctr">
              <a:defRPr sz="4246" b="0">
                <a:solidFill>
                  <a:schemeClr val="bg2"/>
                </a:solidFill>
              </a:defRPr>
            </a:lvl1pPr>
          </a:lstStyle>
          <a:p>
            <a:r>
              <a:rPr lang="fi-FI"/>
              <a:t>Väliotsikko</a:t>
            </a:r>
            <a:br>
              <a:rPr lang="fi-FI"/>
            </a:br>
            <a:r>
              <a:rPr lang="fi-FI"/>
              <a:t>(aihe vaihtuu)</a:t>
            </a:r>
          </a:p>
        </p:txBody>
      </p:sp>
    </p:spTree>
    <p:extLst>
      <p:ext uri="{BB962C8B-B14F-4D97-AF65-F5344CB8AC3E}">
        <p14:creationId xmlns:p14="http://schemas.microsoft.com/office/powerpoint/2010/main" val="2856597211"/>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äliotsikko_meri">
    <p:spTree>
      <p:nvGrpSpPr>
        <p:cNvPr id="1" name=""/>
        <p:cNvGrpSpPr/>
        <p:nvPr/>
      </p:nvGrpSpPr>
      <p:grpSpPr>
        <a:xfrm>
          <a:off x="0" y="0"/>
          <a:ext cx="0" cy="0"/>
          <a:chOff x="0" y="0"/>
          <a:chExt cx="0" cy="0"/>
        </a:xfrm>
      </p:grpSpPr>
      <p:sp>
        <p:nvSpPr>
          <p:cNvPr id="2" name="Ellipsi 1"/>
          <p:cNvSpPr/>
          <p:nvPr/>
        </p:nvSpPr>
        <p:spPr bwMode="auto">
          <a:xfrm>
            <a:off x="2167414" y="1024414"/>
            <a:ext cx="4809173" cy="4809173"/>
          </a:xfrm>
          <a:prstGeom prst="ellipse">
            <a:avLst/>
          </a:prstGeom>
          <a:solidFill>
            <a:schemeClr val="accent2"/>
          </a:solidFill>
          <a:ln w="9525" cap="flat" cmpd="sng" algn="ctr">
            <a:noFill/>
            <a:prstDash val="solid"/>
            <a:round/>
            <a:headEnd type="none" w="med" len="med"/>
            <a:tailEnd type="none" w="med" len="med"/>
          </a:ln>
          <a:effectLst/>
        </p:spPr>
        <p:txBody>
          <a:bodyPr vert="horz" wrap="square" lIns="64294" tIns="32147" rIns="64294" bIns="32147" numCol="1" rtlCol="0" anchor="t" anchorCtr="0" compatLnSpc="1">
            <a:prstTxWarp prst="textNoShape">
              <a:avLst/>
            </a:prstTxWarp>
          </a:bodyPr>
          <a:lstStyle/>
          <a:p>
            <a:pPr marL="0" marR="0" indent="0" algn="l" defTabSz="642915" rtl="0" eaLnBrk="0" fontAlgn="base" latinLnBrk="0" hangingPunct="0">
              <a:lnSpc>
                <a:spcPct val="100000"/>
              </a:lnSpc>
              <a:spcBef>
                <a:spcPct val="0"/>
              </a:spcBef>
              <a:spcAft>
                <a:spcPct val="0"/>
              </a:spcAft>
              <a:buClrTx/>
              <a:buSzTx/>
              <a:buFontTx/>
              <a:buNone/>
              <a:tabLst/>
            </a:pPr>
            <a:endParaRPr kumimoji="0" lang="fi-FI" sz="1687" b="0" i="0" u="none" strike="noStrike" cap="none" normalizeH="0" baseline="0">
              <a:ln>
                <a:noFill/>
              </a:ln>
              <a:solidFill>
                <a:schemeClr val="accent2"/>
              </a:solidFill>
              <a:effectLst/>
              <a:latin typeface="Arial" charset="0"/>
              <a:ea typeface="ＭＳ Ｐゴシック" charset="-128"/>
            </a:endParaRPr>
          </a:p>
        </p:txBody>
      </p:sp>
      <p:sp>
        <p:nvSpPr>
          <p:cNvPr id="5" name="Rectangle 2"/>
          <p:cNvSpPr>
            <a:spLocks noGrp="1" noChangeArrowheads="1"/>
          </p:cNvSpPr>
          <p:nvPr>
            <p:ph type="ctrTitle" hasCustomPrompt="1"/>
          </p:nvPr>
        </p:nvSpPr>
        <p:spPr>
          <a:xfrm>
            <a:off x="2312058" y="1723073"/>
            <a:ext cx="4519886" cy="3574732"/>
          </a:xfrm>
        </p:spPr>
        <p:txBody>
          <a:bodyPr>
            <a:normAutofit/>
          </a:bodyPr>
          <a:lstStyle>
            <a:lvl1pPr algn="ctr">
              <a:defRPr sz="4246" b="0">
                <a:solidFill>
                  <a:schemeClr val="bg2"/>
                </a:solidFill>
              </a:defRPr>
            </a:lvl1pPr>
          </a:lstStyle>
          <a:p>
            <a:r>
              <a:rPr lang="fi-FI"/>
              <a:t>Väliotsikko</a:t>
            </a:r>
            <a:br>
              <a:rPr lang="fi-FI"/>
            </a:br>
            <a:r>
              <a:rPr lang="fi-FI"/>
              <a:t>(aihe vaihtuu)</a:t>
            </a:r>
          </a:p>
        </p:txBody>
      </p:sp>
    </p:spTree>
    <p:extLst>
      <p:ext uri="{BB962C8B-B14F-4D97-AF65-F5344CB8AC3E}">
        <p14:creationId xmlns:p14="http://schemas.microsoft.com/office/powerpoint/2010/main" val="201270118"/>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650632" y="622300"/>
            <a:ext cx="7807569"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anchor="ctr" anchorCtr="0" compatLnSpc="1">
            <a:prstTxWarp prst="textNoShape">
              <a:avLst/>
            </a:prstTxWarp>
          </a:bodyPr>
          <a:lstStyle/>
          <a:p>
            <a:pPr lvl="0"/>
            <a:r>
              <a:rPr lang="fi-FI"/>
              <a:t>Muokkaa </a:t>
            </a:r>
            <a:r>
              <a:rPr lang="fi-FI" err="1"/>
              <a:t>perustyyl</a:t>
            </a:r>
            <a:r>
              <a:rPr lang="fi-FI"/>
              <a:t>. </a:t>
            </a:r>
            <a:r>
              <a:rPr lang="fi-FI" err="1"/>
              <a:t>napsautt</a:t>
            </a:r>
            <a:r>
              <a:rPr lang="fi-FI"/>
              <a:t>.</a:t>
            </a:r>
          </a:p>
        </p:txBody>
      </p:sp>
      <p:sp>
        <p:nvSpPr>
          <p:cNvPr id="1029" name="Rectangle 3"/>
          <p:cNvSpPr>
            <a:spLocks noGrp="1" noChangeArrowheads="1"/>
          </p:cNvSpPr>
          <p:nvPr>
            <p:ph type="body" idx="1"/>
          </p:nvPr>
        </p:nvSpPr>
        <p:spPr bwMode="auto">
          <a:xfrm>
            <a:off x="650631" y="1609725"/>
            <a:ext cx="7807569" cy="441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anchor="t" anchorCtr="0" compatLnSpc="1">
            <a:prstTxWarp prst="textNoShape">
              <a:avLst/>
            </a:prstTxWarp>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8" name="Suorakulmio 7"/>
          <p:cNvSpPr/>
          <p:nvPr/>
        </p:nvSpPr>
        <p:spPr bwMode="auto">
          <a:xfrm>
            <a:off x="212945" y="229016"/>
            <a:ext cx="8718110" cy="6399968"/>
          </a:xfrm>
          <a:prstGeom prst="rect">
            <a:avLst/>
          </a:prstGeom>
          <a:noFill/>
          <a:ln w="38100" cap="flat" cmpd="sng" algn="ctr">
            <a:solidFill>
              <a:srgbClr val="D6185A"/>
            </a:solid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0" marR="0" indent="0" algn="l" defTabSz="844018" rtl="0" eaLnBrk="0" fontAlgn="base" latinLnBrk="0" hangingPunct="0">
              <a:lnSpc>
                <a:spcPct val="100000"/>
              </a:lnSpc>
              <a:spcBef>
                <a:spcPct val="0"/>
              </a:spcBef>
              <a:spcAft>
                <a:spcPct val="0"/>
              </a:spcAft>
              <a:buClrTx/>
              <a:buSzTx/>
              <a:buFontTx/>
              <a:buNone/>
              <a:tabLst/>
            </a:pPr>
            <a:endParaRPr kumimoji="0" lang="fi-FI" sz="2215" b="0" i="0" u="none" strike="noStrike" cap="none" normalizeH="0" baseline="0">
              <a:ln>
                <a:noFill/>
              </a:ln>
              <a:solidFill>
                <a:schemeClr val="tx1"/>
              </a:solidFill>
              <a:effectLst/>
              <a:latin typeface="Arial" charset="0"/>
              <a:ea typeface="ＭＳ Ｐゴシック" charset="-128"/>
            </a:endParaRPr>
          </a:p>
        </p:txBody>
      </p:sp>
      <p:pic>
        <p:nvPicPr>
          <p:cNvPr id="9" name="Kuva 8"/>
          <p:cNvPicPr>
            <a:picLocks noChangeAspect="1"/>
          </p:cNvPicPr>
          <p:nvPr/>
        </p:nvPicPr>
        <p:blipFill>
          <a:blip r:embed="rId23" cstate="screen">
            <a:extLst>
              <a:ext uri="{28A0092B-C50C-407E-A947-70E740481C1C}">
                <a14:useLocalDpi xmlns:a14="http://schemas.microsoft.com/office/drawing/2010/main"/>
              </a:ext>
            </a:extLst>
          </a:blip>
          <a:stretch>
            <a:fillRect/>
          </a:stretch>
        </p:blipFill>
        <p:spPr>
          <a:xfrm>
            <a:off x="8787685" y="622300"/>
            <a:ext cx="356315" cy="914400"/>
          </a:xfrm>
          <a:prstGeom prst="rect">
            <a:avLst/>
          </a:prstGeom>
        </p:spPr>
      </p:pic>
      <p:sp>
        <p:nvSpPr>
          <p:cNvPr id="6" name="Suorakulmio 5"/>
          <p:cNvSpPr/>
          <p:nvPr userDrawn="1"/>
        </p:nvSpPr>
        <p:spPr bwMode="auto">
          <a:xfrm>
            <a:off x="212945" y="229016"/>
            <a:ext cx="8718110" cy="6399968"/>
          </a:xfrm>
          <a:prstGeom prst="rect">
            <a:avLst/>
          </a:prstGeom>
          <a:noFill/>
          <a:ln w="38100" cap="flat" cmpd="sng" algn="ctr">
            <a:solidFill>
              <a:srgbClr val="D6185A"/>
            </a:solid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0" marR="0" indent="0" algn="l" defTabSz="844018" rtl="0" eaLnBrk="0" fontAlgn="base" latinLnBrk="0" hangingPunct="0">
              <a:lnSpc>
                <a:spcPct val="100000"/>
              </a:lnSpc>
              <a:spcBef>
                <a:spcPct val="0"/>
              </a:spcBef>
              <a:spcAft>
                <a:spcPct val="0"/>
              </a:spcAft>
              <a:buClrTx/>
              <a:buSzTx/>
              <a:buFontTx/>
              <a:buNone/>
              <a:tabLst/>
            </a:pPr>
            <a:endParaRPr kumimoji="0" lang="fi-FI" sz="2215" b="0" i="0" u="none" strike="noStrike" cap="none" normalizeH="0" baseline="0">
              <a:ln>
                <a:noFill/>
              </a:ln>
              <a:solidFill>
                <a:schemeClr val="tx1"/>
              </a:solidFill>
              <a:effectLst/>
              <a:latin typeface="Arial" charset="0"/>
              <a:ea typeface="ＭＳ Ｐゴシック" charset="-128"/>
            </a:endParaRPr>
          </a:p>
        </p:txBody>
      </p:sp>
      <p:pic>
        <p:nvPicPr>
          <p:cNvPr id="7" name="Kuva 6"/>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8787685" y="622300"/>
            <a:ext cx="356315" cy="914400"/>
          </a:xfrm>
          <a:prstGeom prst="rect">
            <a:avLst/>
          </a:prstGeom>
        </p:spPr>
      </p:pic>
    </p:spTree>
    <p:extLst>
      <p:ext uri="{BB962C8B-B14F-4D97-AF65-F5344CB8AC3E}">
        <p14:creationId xmlns:p14="http://schemas.microsoft.com/office/powerpoint/2010/main" val="1860784356"/>
      </p:ext>
    </p:extLst>
  </p:cSld>
  <p:clrMap bg1="lt1" tx1="dk1" bg2="lt2" tx2="dk2" accent1="accent1" accent2="accent2" accent3="accent3" accent4="accent4" accent5="accent5" accent6="accent6" hlink="hlink" folHlink="folHlink"/>
  <p:sldLayoutIdLst>
    <p:sldLayoutId id="2147483745" r:id="rId1"/>
    <p:sldLayoutId id="2147483727" r:id="rId2"/>
    <p:sldLayoutId id="2147483746"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 id="2147483741" r:id="rId17"/>
    <p:sldLayoutId id="2147483742" r:id="rId18"/>
    <p:sldLayoutId id="2147483743" r:id="rId19"/>
    <p:sldLayoutId id="2147483744" r:id="rId20"/>
    <p:sldLayoutId id="2147483747" r:id="rId21"/>
  </p:sldLayoutIdLst>
  <p:txStyles>
    <p:titleStyle>
      <a:lvl1pPr algn="l" rtl="0" eaLnBrk="1" fontAlgn="base" hangingPunct="1">
        <a:spcBef>
          <a:spcPct val="0"/>
        </a:spcBef>
        <a:spcAft>
          <a:spcPct val="0"/>
        </a:spcAft>
        <a:defRPr sz="4250" b="0">
          <a:solidFill>
            <a:schemeClr val="tx2"/>
          </a:solidFill>
          <a:effectLst>
            <a:innerShdw blurRad="63500" dist="50800" dir="13500000">
              <a:prstClr val="black">
                <a:alpha val="50000"/>
              </a:prstClr>
            </a:innerShdw>
          </a:effectLst>
          <a:latin typeface="Impact" panose="020B0806030902050204" pitchFamily="34" charset="0"/>
          <a:ea typeface="+mj-ea"/>
          <a:cs typeface="+mj-cs"/>
        </a:defRPr>
      </a:lvl1pPr>
      <a:lvl2pPr algn="l" rtl="0" eaLnBrk="1" fontAlgn="base" hangingPunct="1">
        <a:spcBef>
          <a:spcPct val="0"/>
        </a:spcBef>
        <a:spcAft>
          <a:spcPct val="0"/>
        </a:spcAft>
        <a:defRPr sz="2215" b="1">
          <a:solidFill>
            <a:schemeClr val="tx2"/>
          </a:solidFill>
          <a:latin typeface="Calibri" pitchFamily="34" charset="0"/>
          <a:ea typeface="ＭＳ Ｐゴシック" charset="-128"/>
        </a:defRPr>
      </a:lvl2pPr>
      <a:lvl3pPr algn="l" rtl="0" eaLnBrk="1" fontAlgn="base" hangingPunct="1">
        <a:spcBef>
          <a:spcPct val="0"/>
        </a:spcBef>
        <a:spcAft>
          <a:spcPct val="0"/>
        </a:spcAft>
        <a:defRPr sz="2215" b="1">
          <a:solidFill>
            <a:schemeClr val="tx2"/>
          </a:solidFill>
          <a:latin typeface="Calibri" pitchFamily="34" charset="0"/>
          <a:ea typeface="ＭＳ Ｐゴシック" charset="-128"/>
        </a:defRPr>
      </a:lvl3pPr>
      <a:lvl4pPr algn="l" rtl="0" eaLnBrk="1" fontAlgn="base" hangingPunct="1">
        <a:spcBef>
          <a:spcPct val="0"/>
        </a:spcBef>
        <a:spcAft>
          <a:spcPct val="0"/>
        </a:spcAft>
        <a:defRPr sz="2215" b="1">
          <a:solidFill>
            <a:schemeClr val="tx2"/>
          </a:solidFill>
          <a:latin typeface="Calibri" pitchFamily="34" charset="0"/>
          <a:ea typeface="ＭＳ Ｐゴシック" charset="-128"/>
        </a:defRPr>
      </a:lvl4pPr>
      <a:lvl5pPr algn="l" rtl="0" eaLnBrk="1" fontAlgn="base" hangingPunct="1">
        <a:spcBef>
          <a:spcPct val="0"/>
        </a:spcBef>
        <a:spcAft>
          <a:spcPct val="0"/>
        </a:spcAft>
        <a:defRPr sz="2215" b="1">
          <a:solidFill>
            <a:schemeClr val="tx2"/>
          </a:solidFill>
          <a:latin typeface="Calibri" pitchFamily="34" charset="0"/>
          <a:ea typeface="ＭＳ Ｐゴシック" charset="-128"/>
        </a:defRPr>
      </a:lvl5pPr>
      <a:lvl6pPr marL="421961" algn="l" rtl="0" eaLnBrk="1" fontAlgn="base" hangingPunct="1">
        <a:spcBef>
          <a:spcPct val="0"/>
        </a:spcBef>
        <a:spcAft>
          <a:spcPct val="0"/>
        </a:spcAft>
        <a:defRPr sz="2123">
          <a:solidFill>
            <a:schemeClr val="tx2"/>
          </a:solidFill>
          <a:latin typeface="Arial" charset="0"/>
          <a:ea typeface="ＭＳ Ｐゴシック" charset="-128"/>
        </a:defRPr>
      </a:lvl6pPr>
      <a:lvl7pPr marL="843922" algn="l" rtl="0" eaLnBrk="1" fontAlgn="base" hangingPunct="1">
        <a:spcBef>
          <a:spcPct val="0"/>
        </a:spcBef>
        <a:spcAft>
          <a:spcPct val="0"/>
        </a:spcAft>
        <a:defRPr sz="2123">
          <a:solidFill>
            <a:schemeClr val="tx2"/>
          </a:solidFill>
          <a:latin typeface="Arial" charset="0"/>
          <a:ea typeface="ＭＳ Ｐゴシック" charset="-128"/>
        </a:defRPr>
      </a:lvl7pPr>
      <a:lvl8pPr marL="1265884" algn="l" rtl="0" eaLnBrk="1" fontAlgn="base" hangingPunct="1">
        <a:spcBef>
          <a:spcPct val="0"/>
        </a:spcBef>
        <a:spcAft>
          <a:spcPct val="0"/>
        </a:spcAft>
        <a:defRPr sz="2123">
          <a:solidFill>
            <a:schemeClr val="tx2"/>
          </a:solidFill>
          <a:latin typeface="Arial" charset="0"/>
          <a:ea typeface="ＭＳ Ｐゴシック" charset="-128"/>
        </a:defRPr>
      </a:lvl8pPr>
      <a:lvl9pPr marL="1687845" algn="l" rtl="0" eaLnBrk="1" fontAlgn="base" hangingPunct="1">
        <a:spcBef>
          <a:spcPct val="0"/>
        </a:spcBef>
        <a:spcAft>
          <a:spcPct val="0"/>
        </a:spcAft>
        <a:defRPr sz="2123">
          <a:solidFill>
            <a:schemeClr val="tx2"/>
          </a:solidFill>
          <a:latin typeface="Arial" charset="0"/>
          <a:ea typeface="ＭＳ Ｐゴシック" charset="-128"/>
        </a:defRPr>
      </a:lvl9pPr>
    </p:titleStyle>
    <p:bodyStyle>
      <a:lvl1pPr marL="0" indent="0" algn="l" rtl="0" eaLnBrk="1" fontAlgn="base" hangingPunct="1">
        <a:spcBef>
          <a:spcPct val="0"/>
        </a:spcBef>
        <a:spcAft>
          <a:spcPts val="554"/>
        </a:spcAft>
        <a:buNone/>
        <a:defRPr sz="1846">
          <a:solidFill>
            <a:schemeClr val="tx1"/>
          </a:solidFill>
          <a:latin typeface="Arial" panose="020B0604020202020204" pitchFamily="34" charset="0"/>
          <a:ea typeface="+mn-ea"/>
          <a:cs typeface="Arial" panose="020B0604020202020204" pitchFamily="34" charset="0"/>
        </a:defRPr>
      </a:lvl1pPr>
      <a:lvl2pPr marL="422009" indent="0" algn="l" rtl="0" eaLnBrk="1" fontAlgn="base" hangingPunct="1">
        <a:spcBef>
          <a:spcPct val="0"/>
        </a:spcBef>
        <a:spcAft>
          <a:spcPts val="554"/>
        </a:spcAft>
        <a:buNone/>
        <a:defRPr>
          <a:solidFill>
            <a:schemeClr val="tx1"/>
          </a:solidFill>
          <a:latin typeface="Arial" panose="020B0604020202020204" pitchFamily="34" charset="0"/>
          <a:ea typeface="+mn-ea"/>
          <a:cs typeface="Arial" panose="020B0604020202020204" pitchFamily="34" charset="0"/>
        </a:defRPr>
      </a:lvl2pPr>
      <a:lvl3pPr marL="844018" indent="0" algn="l" rtl="0" eaLnBrk="1" fontAlgn="base" hangingPunct="1">
        <a:spcBef>
          <a:spcPct val="0"/>
        </a:spcBef>
        <a:spcAft>
          <a:spcPts val="554"/>
        </a:spcAft>
        <a:buNone/>
        <a:defRPr sz="1477">
          <a:solidFill>
            <a:schemeClr val="tx1"/>
          </a:solidFill>
          <a:latin typeface="Arial" panose="020B0604020202020204" pitchFamily="34" charset="0"/>
          <a:ea typeface="+mn-ea"/>
          <a:cs typeface="Arial" panose="020B0604020202020204" pitchFamily="34" charset="0"/>
        </a:defRPr>
      </a:lvl3pPr>
      <a:lvl4pPr marL="1266027" indent="0" algn="l" rtl="0" eaLnBrk="1" fontAlgn="base" hangingPunct="1">
        <a:spcBef>
          <a:spcPct val="0"/>
        </a:spcBef>
        <a:spcAft>
          <a:spcPts val="554"/>
        </a:spcAft>
        <a:buNone/>
        <a:defRPr sz="1292">
          <a:solidFill>
            <a:schemeClr val="tx1"/>
          </a:solidFill>
          <a:latin typeface="Arial" panose="020B0604020202020204" pitchFamily="34" charset="0"/>
          <a:ea typeface="+mn-ea"/>
          <a:cs typeface="Arial" panose="020B0604020202020204" pitchFamily="34" charset="0"/>
        </a:defRPr>
      </a:lvl4pPr>
      <a:lvl5pPr marL="1688037" indent="0" algn="l" rtl="0" eaLnBrk="1" fontAlgn="base" hangingPunct="1">
        <a:spcBef>
          <a:spcPct val="0"/>
        </a:spcBef>
        <a:spcAft>
          <a:spcPts val="554"/>
        </a:spcAft>
        <a:buNone/>
        <a:defRPr sz="1292">
          <a:solidFill>
            <a:schemeClr val="tx1"/>
          </a:solidFill>
          <a:latin typeface="Arial" panose="020B0604020202020204" pitchFamily="34" charset="0"/>
          <a:ea typeface="+mn-ea"/>
          <a:cs typeface="Arial" panose="020B0604020202020204" pitchFamily="34" charset="0"/>
        </a:defRPr>
      </a:lvl5pPr>
      <a:lvl6pPr marL="2320786" indent="-210981" algn="l" rtl="0" eaLnBrk="1" fontAlgn="base" hangingPunct="1">
        <a:spcBef>
          <a:spcPct val="20000"/>
        </a:spcBef>
        <a:spcAft>
          <a:spcPct val="0"/>
        </a:spcAft>
        <a:buChar char="»"/>
        <a:defRPr sz="1477">
          <a:solidFill>
            <a:schemeClr val="tx1"/>
          </a:solidFill>
          <a:latin typeface="+mn-lt"/>
          <a:ea typeface="+mn-ea"/>
        </a:defRPr>
      </a:lvl6pPr>
      <a:lvl7pPr marL="2742747" indent="-210981" algn="l" rtl="0" eaLnBrk="1" fontAlgn="base" hangingPunct="1">
        <a:spcBef>
          <a:spcPct val="20000"/>
        </a:spcBef>
        <a:spcAft>
          <a:spcPct val="0"/>
        </a:spcAft>
        <a:buChar char="»"/>
        <a:defRPr sz="1477">
          <a:solidFill>
            <a:schemeClr val="tx1"/>
          </a:solidFill>
          <a:latin typeface="+mn-lt"/>
          <a:ea typeface="+mn-ea"/>
        </a:defRPr>
      </a:lvl7pPr>
      <a:lvl8pPr marL="3164709" indent="-210981" algn="l" rtl="0" eaLnBrk="1" fontAlgn="base" hangingPunct="1">
        <a:spcBef>
          <a:spcPct val="20000"/>
        </a:spcBef>
        <a:spcAft>
          <a:spcPct val="0"/>
        </a:spcAft>
        <a:buChar char="»"/>
        <a:defRPr sz="1477">
          <a:solidFill>
            <a:schemeClr val="tx1"/>
          </a:solidFill>
          <a:latin typeface="+mn-lt"/>
          <a:ea typeface="+mn-ea"/>
        </a:defRPr>
      </a:lvl8pPr>
      <a:lvl9pPr marL="3586670" indent="-210981" algn="l" rtl="0" eaLnBrk="1" fontAlgn="base" hangingPunct="1">
        <a:spcBef>
          <a:spcPct val="20000"/>
        </a:spcBef>
        <a:spcAft>
          <a:spcPct val="0"/>
        </a:spcAft>
        <a:buChar char="»"/>
        <a:defRPr sz="1477">
          <a:solidFill>
            <a:schemeClr val="tx1"/>
          </a:solidFill>
          <a:latin typeface="+mn-lt"/>
          <a:ea typeface="+mn-ea"/>
        </a:defRPr>
      </a:lvl9pPr>
    </p:bodyStyle>
    <p:otherStyle>
      <a:defPPr>
        <a:defRPr lang="fi-FI"/>
      </a:defPPr>
      <a:lvl1pPr marL="0" algn="l" defTabSz="843922" rtl="0" eaLnBrk="1" latinLnBrk="0" hangingPunct="1">
        <a:defRPr sz="1661" kern="1200">
          <a:solidFill>
            <a:schemeClr val="tx1"/>
          </a:solidFill>
          <a:latin typeface="+mn-lt"/>
          <a:ea typeface="+mn-ea"/>
          <a:cs typeface="+mn-cs"/>
        </a:defRPr>
      </a:lvl1pPr>
      <a:lvl2pPr marL="421961" algn="l" defTabSz="843922" rtl="0" eaLnBrk="1" latinLnBrk="0" hangingPunct="1">
        <a:defRPr sz="1661" kern="1200">
          <a:solidFill>
            <a:schemeClr val="tx1"/>
          </a:solidFill>
          <a:latin typeface="+mn-lt"/>
          <a:ea typeface="+mn-ea"/>
          <a:cs typeface="+mn-cs"/>
        </a:defRPr>
      </a:lvl2pPr>
      <a:lvl3pPr marL="843922" algn="l" defTabSz="843922" rtl="0" eaLnBrk="1" latinLnBrk="0" hangingPunct="1">
        <a:defRPr sz="1661" kern="1200">
          <a:solidFill>
            <a:schemeClr val="tx1"/>
          </a:solidFill>
          <a:latin typeface="+mn-lt"/>
          <a:ea typeface="+mn-ea"/>
          <a:cs typeface="+mn-cs"/>
        </a:defRPr>
      </a:lvl3pPr>
      <a:lvl4pPr marL="1265884" algn="l" defTabSz="843922" rtl="0" eaLnBrk="1" latinLnBrk="0" hangingPunct="1">
        <a:defRPr sz="1661" kern="1200">
          <a:solidFill>
            <a:schemeClr val="tx1"/>
          </a:solidFill>
          <a:latin typeface="+mn-lt"/>
          <a:ea typeface="+mn-ea"/>
          <a:cs typeface="+mn-cs"/>
        </a:defRPr>
      </a:lvl4pPr>
      <a:lvl5pPr marL="1687845" algn="l" defTabSz="843922" rtl="0" eaLnBrk="1" latinLnBrk="0" hangingPunct="1">
        <a:defRPr sz="1661" kern="1200">
          <a:solidFill>
            <a:schemeClr val="tx1"/>
          </a:solidFill>
          <a:latin typeface="+mn-lt"/>
          <a:ea typeface="+mn-ea"/>
          <a:cs typeface="+mn-cs"/>
        </a:defRPr>
      </a:lvl5pPr>
      <a:lvl6pPr marL="2109806" algn="l" defTabSz="843922" rtl="0" eaLnBrk="1" latinLnBrk="0" hangingPunct="1">
        <a:defRPr sz="1661" kern="1200">
          <a:solidFill>
            <a:schemeClr val="tx1"/>
          </a:solidFill>
          <a:latin typeface="+mn-lt"/>
          <a:ea typeface="+mn-ea"/>
          <a:cs typeface="+mn-cs"/>
        </a:defRPr>
      </a:lvl6pPr>
      <a:lvl7pPr marL="2531767" algn="l" defTabSz="843922" rtl="0" eaLnBrk="1" latinLnBrk="0" hangingPunct="1">
        <a:defRPr sz="1661" kern="1200">
          <a:solidFill>
            <a:schemeClr val="tx1"/>
          </a:solidFill>
          <a:latin typeface="+mn-lt"/>
          <a:ea typeface="+mn-ea"/>
          <a:cs typeface="+mn-cs"/>
        </a:defRPr>
      </a:lvl7pPr>
      <a:lvl8pPr marL="2953728" algn="l" defTabSz="843922" rtl="0" eaLnBrk="1" latinLnBrk="0" hangingPunct="1">
        <a:defRPr sz="1661" kern="1200">
          <a:solidFill>
            <a:schemeClr val="tx1"/>
          </a:solidFill>
          <a:latin typeface="+mn-lt"/>
          <a:ea typeface="+mn-ea"/>
          <a:cs typeface="+mn-cs"/>
        </a:defRPr>
      </a:lvl8pPr>
      <a:lvl9pPr marL="3375689" algn="l" defTabSz="843922" rtl="0" eaLnBrk="1" latinLnBrk="0" hangingPunct="1">
        <a:defRPr sz="16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hyperlink" Target="https://tem.fi/-/yksilolliset-palvelut-ja-tyonantajalahtoinen-toimintamalli-uuden-te-palvelustrategian-keskiossa" TargetMode="External"/><Relationship Id="rId2" Type="http://schemas.openxmlformats.org/officeDocument/2006/relationships/hyperlink" Target="https://tem.fi/blogi/-/blogs/te-palvelustrategia-viitoittamaan-palvelujen-kehitysta" TargetMode="External"/><Relationship Id="rId1" Type="http://schemas.openxmlformats.org/officeDocument/2006/relationships/slideLayout" Target="../slideLayouts/slideLayout21.xml"/><Relationship Id="rId4" Type="http://schemas.openxmlformats.org/officeDocument/2006/relationships/hyperlink" Target="https://julkaisut.valtioneuvosto.fi/bitstream/handle/10024/162609/TEM_2020_58_TE-palvelustrategia.pdf?sequence=1&amp;isAllowed=y"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hyperlink" Target="https://taimi.sharepoint.com/tyotilat/Valtakunnallinen%20yhteistyotoimikunta/SitePages/Kotisivu.aspx" TargetMode="Externa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2" Type="http://schemas.openxmlformats.org/officeDocument/2006/relationships/hyperlink" Target="https://eur03.safelinks.protection.outlook.com/?url=https%3A%2F%2Fgogift.io%2Ffi%2Ffi%2Feur&amp;data=04%7C01%7C%7Cc0a11292c67441f3bd8d08d8e2f69c28%7Cd95951a6dfd34a749abbf2b2cb89d671%7C1%7C0%7C637508896105122181%7CUnknown%7CTWFpbGZsb3d8eyJWIjoiMC4wLjAwMDAiLCJQIjoiV2luMzIiLCJBTiI6Ik1haWwiLCJXVCI6Mn0%3D%7C1000&amp;sdata=HTFqQa60PwN6USaIiLPY3nx1DveYKSp4CzTArXRakE4%3D&amp;reserved=0" TargetMode="External"/><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2" Type="http://schemas.openxmlformats.org/officeDocument/2006/relationships/hyperlink" Target="https://taimi.sharepoint.com/tyotilat/Valtakunnallinen%20yhteistyotoimikunta/SitePages/Kotisivu.aspx" TargetMode="External"/><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2" Type="http://schemas.openxmlformats.org/officeDocument/2006/relationships/hyperlink" Target="https://tem.fi/-/esitysluonnos-kuntakokeilulain-lisayksista-lausuntokierrokselle" TargetMode="Externa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C5BC4C4-23C5-46C6-8020-170ADA9BB6A2}"/>
              </a:ext>
            </a:extLst>
          </p:cNvPr>
          <p:cNvSpPr>
            <a:spLocks noGrp="1"/>
          </p:cNvSpPr>
          <p:nvPr>
            <p:ph type="ctrTitle"/>
          </p:nvPr>
        </p:nvSpPr>
        <p:spPr/>
        <p:txBody>
          <a:bodyPr>
            <a:normAutofit/>
          </a:bodyPr>
          <a:lstStyle/>
          <a:p>
            <a:br>
              <a:rPr lang="fi-FI" sz="2400" dirty="0"/>
            </a:br>
            <a:r>
              <a:rPr lang="fi-FI" sz="2400" dirty="0"/>
              <a:t>Yhdistysten kokoukset kevät 2021</a:t>
            </a:r>
            <a:br>
              <a:rPr lang="fi-FI" sz="2000" dirty="0"/>
            </a:br>
            <a:r>
              <a:rPr lang="fi-FI" sz="1400" dirty="0"/>
              <a:t>Kari Reponen/Marika Englund</a:t>
            </a:r>
          </a:p>
        </p:txBody>
      </p:sp>
    </p:spTree>
    <p:extLst>
      <p:ext uri="{BB962C8B-B14F-4D97-AF65-F5344CB8AC3E}">
        <p14:creationId xmlns:p14="http://schemas.microsoft.com/office/powerpoint/2010/main" val="2511979003"/>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8A5E5E-66BF-43DD-9F86-686D0EFC042F}"/>
              </a:ext>
            </a:extLst>
          </p:cNvPr>
          <p:cNvSpPr>
            <a:spLocks noGrp="1"/>
          </p:cNvSpPr>
          <p:nvPr>
            <p:ph type="title"/>
          </p:nvPr>
        </p:nvSpPr>
        <p:spPr/>
        <p:txBody>
          <a:bodyPr/>
          <a:lstStyle/>
          <a:p>
            <a:r>
              <a:rPr lang="fi-FI" sz="2800" dirty="0"/>
              <a:t>TE-palvelustrategia – TEM sivusto </a:t>
            </a:r>
          </a:p>
        </p:txBody>
      </p:sp>
      <p:sp>
        <p:nvSpPr>
          <p:cNvPr id="3" name="Sisällön paikkamerkki 2">
            <a:extLst>
              <a:ext uri="{FF2B5EF4-FFF2-40B4-BE49-F238E27FC236}">
                <a16:creationId xmlns:a16="http://schemas.microsoft.com/office/drawing/2014/main" id="{44B38BA5-F262-42B1-B3D6-097DB25285DE}"/>
              </a:ext>
            </a:extLst>
          </p:cNvPr>
          <p:cNvSpPr>
            <a:spLocks noGrp="1"/>
          </p:cNvSpPr>
          <p:nvPr>
            <p:ph idx="1"/>
          </p:nvPr>
        </p:nvSpPr>
        <p:spPr/>
        <p:txBody>
          <a:bodyPr/>
          <a:lstStyle/>
          <a:p>
            <a:r>
              <a:rPr lang="fi-FI" dirty="0">
                <a:hlinkClick r:id="rId2"/>
              </a:rPr>
              <a:t>https://tem.fi/blogi/-/blogs/te-palvelustrategia-viitoittamaan-palvelujen-kehitysta</a:t>
            </a:r>
            <a:endParaRPr lang="fi-FI" dirty="0"/>
          </a:p>
          <a:p>
            <a:r>
              <a:rPr lang="fi-FI" dirty="0">
                <a:hlinkClick r:id="rId3"/>
              </a:rPr>
              <a:t>https://tem.fi/-/yksilolliset-palvelut-ja-tyonantajalahtoinen-toimintamalli-uuden-te-palvelustrategian-keskiossa</a:t>
            </a:r>
            <a:endParaRPr lang="fi-FI" dirty="0"/>
          </a:p>
          <a:p>
            <a:r>
              <a:rPr lang="fi-FI" dirty="0">
                <a:hlinkClick r:id="rId4"/>
              </a:rPr>
              <a:t>https://julkaisut.valtioneuvosto.fi/bitstream/handle/10024/162609/TEM_2020_58_TE-palvelustrategia.pdf?sequence=1&amp;isAllowed=y</a:t>
            </a:r>
            <a:endParaRPr lang="fi-FI" dirty="0"/>
          </a:p>
          <a:p>
            <a:r>
              <a:rPr lang="fi-FI" dirty="0">
                <a:hlinkClick r:id="rId3"/>
              </a:rPr>
              <a:t>https://tem.fi/-/yksilolliset-palvelut-ja-tyonantajalahtoinen-toimintamalli-uuden-te-palvelustrategian-keskiossa</a:t>
            </a:r>
            <a:endParaRPr lang="fi-FI" dirty="0"/>
          </a:p>
          <a:p>
            <a:endParaRPr lang="fi-FI" dirty="0"/>
          </a:p>
          <a:p>
            <a:endParaRPr lang="fi-FI" dirty="0"/>
          </a:p>
          <a:p>
            <a:endParaRPr lang="fi-FI" dirty="0"/>
          </a:p>
          <a:p>
            <a:endParaRPr lang="fi-FI" dirty="0"/>
          </a:p>
          <a:p>
            <a:endParaRPr lang="fi-FI" dirty="0"/>
          </a:p>
        </p:txBody>
      </p:sp>
    </p:spTree>
    <p:extLst>
      <p:ext uri="{BB962C8B-B14F-4D97-AF65-F5344CB8AC3E}">
        <p14:creationId xmlns:p14="http://schemas.microsoft.com/office/powerpoint/2010/main" val="789105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0A2C62-FE0D-4405-B043-231C9F15143D}"/>
              </a:ext>
            </a:extLst>
          </p:cNvPr>
          <p:cNvSpPr>
            <a:spLocks noGrp="1"/>
          </p:cNvSpPr>
          <p:nvPr>
            <p:ph type="title"/>
          </p:nvPr>
        </p:nvSpPr>
        <p:spPr/>
        <p:txBody>
          <a:bodyPr/>
          <a:lstStyle/>
          <a:p>
            <a:r>
              <a:rPr lang="fi-FI" sz="2400" dirty="0"/>
              <a:t>Valtakunnallinen yhteistoiminta  2021</a:t>
            </a:r>
          </a:p>
        </p:txBody>
      </p:sp>
      <p:sp>
        <p:nvSpPr>
          <p:cNvPr id="3" name="Sisällön paikkamerkki 2">
            <a:extLst>
              <a:ext uri="{FF2B5EF4-FFF2-40B4-BE49-F238E27FC236}">
                <a16:creationId xmlns:a16="http://schemas.microsoft.com/office/drawing/2014/main" id="{2FA45B88-7568-4FFB-8DEB-499EB5FBCE70}"/>
              </a:ext>
            </a:extLst>
          </p:cNvPr>
          <p:cNvSpPr>
            <a:spLocks noGrp="1"/>
          </p:cNvSpPr>
          <p:nvPr>
            <p:ph idx="1"/>
          </p:nvPr>
        </p:nvSpPr>
        <p:spPr/>
        <p:txBody>
          <a:bodyPr/>
          <a:lstStyle/>
          <a:p>
            <a:r>
              <a:rPr lang="fi-FI" sz="1600" b="1" dirty="0"/>
              <a:t>TEM – Hallinnonalan </a:t>
            </a:r>
            <a:r>
              <a:rPr lang="fi-FI" sz="1600" b="1" dirty="0" err="1"/>
              <a:t>ytr</a:t>
            </a:r>
            <a:r>
              <a:rPr lang="fi-FI" sz="1600" b="1" dirty="0"/>
              <a:t>  </a:t>
            </a:r>
            <a:r>
              <a:rPr lang="fi-FI" sz="1600" dirty="0"/>
              <a:t>-  kokouksia 21.1., 12.3., 11.5. ja 11.6.</a:t>
            </a:r>
          </a:p>
          <a:p>
            <a:endParaRPr lang="fi-FI" sz="1600" dirty="0"/>
          </a:p>
          <a:p>
            <a:r>
              <a:rPr lang="fi-FI" sz="1600" b="1" dirty="0"/>
              <a:t>Pro ry nimeämät jäsenet kaudelle 1.1.2021-31.12.2023 </a:t>
            </a:r>
          </a:p>
          <a:p>
            <a:r>
              <a:rPr lang="fi-FI" sz="1600" dirty="0"/>
              <a:t>Marika Englund , Hämeen TE-toimisto</a:t>
            </a:r>
          </a:p>
          <a:p>
            <a:r>
              <a:rPr lang="fi-FI" sz="1600" dirty="0"/>
              <a:t>- varajäsen Jarmo Asikainen, Geologian tutkimuskeskus, GTK</a:t>
            </a:r>
          </a:p>
          <a:p>
            <a:r>
              <a:rPr lang="fi-FI" sz="1600" dirty="0"/>
              <a:t>Kaija Rajakallio, Satakunnan ELY-keskus</a:t>
            </a:r>
          </a:p>
          <a:p>
            <a:r>
              <a:rPr lang="fi-FI" sz="1600" dirty="0"/>
              <a:t>-varajäsen Johanna </a:t>
            </a:r>
            <a:r>
              <a:rPr lang="fi-FI" sz="1600" dirty="0" err="1"/>
              <a:t>Föhr</a:t>
            </a:r>
            <a:r>
              <a:rPr lang="fi-FI" sz="1600" dirty="0"/>
              <a:t>, Patentti- ja rekisterihallitus PRH</a:t>
            </a:r>
          </a:p>
          <a:p>
            <a:r>
              <a:rPr lang="fi-FI" sz="1600" dirty="0"/>
              <a:t>Sari Jokikallas, Ammattiliitto Pro</a:t>
            </a:r>
          </a:p>
          <a:p>
            <a:pPr marL="342900" indent="-342900">
              <a:buFontTx/>
              <a:buChar char="-"/>
            </a:pPr>
            <a:r>
              <a:rPr lang="fi-FI" sz="1600" dirty="0"/>
              <a:t>varajäsen Ari Komulainen, Ammattiliitto Pro</a:t>
            </a:r>
          </a:p>
          <a:p>
            <a:pPr marL="342900" indent="-342900">
              <a:buFontTx/>
              <a:buChar char="-"/>
            </a:pPr>
            <a:endParaRPr lang="fi-FI" sz="1600" dirty="0"/>
          </a:p>
          <a:p>
            <a:r>
              <a:rPr lang="fi-FI" sz="1600" b="1" dirty="0"/>
              <a:t>Työantajaedustajat:</a:t>
            </a:r>
          </a:p>
          <a:p>
            <a:r>
              <a:rPr lang="fi-FI" sz="1600" dirty="0"/>
              <a:t>Mika Niemelä,  </a:t>
            </a:r>
            <a:r>
              <a:rPr lang="fi-FI" sz="1600" dirty="0" err="1"/>
              <a:t>yt</a:t>
            </a:r>
            <a:r>
              <a:rPr lang="fi-FI" sz="1600" dirty="0"/>
              <a:t>-ryhmän puheenjohtaja</a:t>
            </a:r>
          </a:p>
          <a:p>
            <a:r>
              <a:rPr lang="fi-FI" sz="1600" dirty="0"/>
              <a:t>Heli Nummela, varajäsen Mari </a:t>
            </a:r>
            <a:r>
              <a:rPr lang="fi-FI" sz="1600" dirty="0" err="1"/>
              <a:t>Anttikoski</a:t>
            </a:r>
            <a:endParaRPr lang="fi-FI" sz="1600" dirty="0"/>
          </a:p>
          <a:p>
            <a:r>
              <a:rPr lang="fi-FI" sz="1600" dirty="0"/>
              <a:t>Marja-Riitta Pihlman, varajäsen Jan </a:t>
            </a:r>
            <a:r>
              <a:rPr lang="fi-FI" sz="1600" dirty="0" err="1"/>
              <a:t>Hjelt</a:t>
            </a:r>
            <a:endParaRPr lang="fi-FI" sz="1600" dirty="0"/>
          </a:p>
          <a:p>
            <a:endParaRPr lang="fi-FI" dirty="0"/>
          </a:p>
          <a:p>
            <a:endParaRPr lang="fi-FI" dirty="0"/>
          </a:p>
          <a:p>
            <a:endParaRPr lang="fi-FI" dirty="0"/>
          </a:p>
          <a:p>
            <a:endParaRPr lang="fi-FI" dirty="0"/>
          </a:p>
        </p:txBody>
      </p:sp>
    </p:spTree>
    <p:extLst>
      <p:ext uri="{BB962C8B-B14F-4D97-AF65-F5344CB8AC3E}">
        <p14:creationId xmlns:p14="http://schemas.microsoft.com/office/powerpoint/2010/main" val="3382663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0A2C62-FE0D-4405-B043-231C9F15143D}"/>
              </a:ext>
            </a:extLst>
          </p:cNvPr>
          <p:cNvSpPr>
            <a:spLocks noGrp="1"/>
          </p:cNvSpPr>
          <p:nvPr>
            <p:ph type="title"/>
          </p:nvPr>
        </p:nvSpPr>
        <p:spPr/>
        <p:txBody>
          <a:bodyPr/>
          <a:lstStyle/>
          <a:p>
            <a:r>
              <a:rPr lang="fi-FI" sz="2400" dirty="0"/>
              <a:t>Valtakunnallinen yhteistoiminta  2021 ELYT/KEHA/TET</a:t>
            </a:r>
          </a:p>
        </p:txBody>
      </p:sp>
      <p:sp>
        <p:nvSpPr>
          <p:cNvPr id="3" name="Sisällön paikkamerkki 2">
            <a:extLst>
              <a:ext uri="{FF2B5EF4-FFF2-40B4-BE49-F238E27FC236}">
                <a16:creationId xmlns:a16="http://schemas.microsoft.com/office/drawing/2014/main" id="{2FA45B88-7568-4FFB-8DEB-499EB5FBCE70}"/>
              </a:ext>
            </a:extLst>
          </p:cNvPr>
          <p:cNvSpPr>
            <a:spLocks noGrp="1"/>
          </p:cNvSpPr>
          <p:nvPr>
            <p:ph idx="1"/>
          </p:nvPr>
        </p:nvSpPr>
        <p:spPr/>
        <p:txBody>
          <a:bodyPr/>
          <a:lstStyle/>
          <a:p>
            <a:r>
              <a:rPr lang="fi-FI" dirty="0"/>
              <a:t>Yh</a:t>
            </a:r>
            <a:r>
              <a:rPr lang="fi-FI" sz="1600" dirty="0"/>
              <a:t>teinen koko henkilöstölle avoin </a:t>
            </a:r>
            <a:r>
              <a:rPr lang="fi-FI" sz="1600" dirty="0" err="1"/>
              <a:t>yt</a:t>
            </a:r>
            <a:r>
              <a:rPr lang="fi-FI" sz="1600" dirty="0"/>
              <a:t>-ryhmien työtila taimissa:</a:t>
            </a:r>
          </a:p>
          <a:p>
            <a:r>
              <a:rPr lang="fi-FI" sz="1600" dirty="0">
                <a:hlinkClick r:id="rId2"/>
              </a:rPr>
              <a:t>https://taimi.sharepoint.com/tyotilat/Valtakunnallinen%20yhteistyotoimikunta/SitePages/Kotisivu.aspx</a:t>
            </a:r>
            <a:r>
              <a:rPr lang="fi-FI" sz="1600" dirty="0"/>
              <a:t> </a:t>
            </a:r>
            <a:endParaRPr lang="fi-FI" sz="1600" b="1" dirty="0"/>
          </a:p>
          <a:p>
            <a:r>
              <a:rPr lang="fi-FI" sz="1600" b="1" dirty="0"/>
              <a:t>ELYT/KEHA/TET – Valtakunnallinen yhteistoimintaryhmä: </a:t>
            </a:r>
          </a:p>
          <a:p>
            <a:r>
              <a:rPr lang="fi-FI" sz="1600" dirty="0"/>
              <a:t>Kokousvuosikello kevät 2021: 18.01., 15.2., 15.3., 19.4. ja 17.5. </a:t>
            </a:r>
          </a:p>
          <a:p>
            <a:r>
              <a:rPr lang="fi-FI" sz="1600" dirty="0"/>
              <a:t>Toimikausi 31.03.2022 –  Aino Kärnä Pohjois-Savon TE on nimetty varsinaiseksi jäseneksi 1.1.2021 alkaen</a:t>
            </a:r>
          </a:p>
          <a:p>
            <a:r>
              <a:rPr lang="fi-FI" sz="1600" dirty="0"/>
              <a:t>–varajäseneksi on nimetty Marja-Leena Hannula Keski-Suomen TE</a:t>
            </a:r>
          </a:p>
          <a:p>
            <a:r>
              <a:rPr lang="fi-FI" sz="1600" b="1" dirty="0"/>
              <a:t>ELYT/KEHA/TET – työsuojelun kehittämisen </a:t>
            </a:r>
            <a:r>
              <a:rPr lang="fi-FI" sz="1600" b="1" dirty="0" err="1"/>
              <a:t>ytr</a:t>
            </a:r>
            <a:r>
              <a:rPr lang="fi-FI" sz="1600" b="1" dirty="0"/>
              <a:t>:</a:t>
            </a:r>
          </a:p>
          <a:p>
            <a:r>
              <a:rPr lang="fi-FI" sz="1600" dirty="0"/>
              <a:t>toimikausi 31.3.2022  - Kari Åman Varsinais-Suomen TE, varajäsen Jarmo Lepistö Pirkanmaan TE</a:t>
            </a:r>
          </a:p>
          <a:p>
            <a:r>
              <a:rPr lang="fi-FI" sz="1600" b="1" dirty="0"/>
              <a:t>Kokousvuosikello 2021:</a:t>
            </a:r>
          </a:p>
          <a:p>
            <a:r>
              <a:rPr lang="fi-FI" sz="1600" dirty="0"/>
              <a:t>3.3., 12.5., 1.9. ja 24.11.2021</a:t>
            </a:r>
          </a:p>
          <a:p>
            <a:r>
              <a:rPr lang="fi-FI" sz="1600" b="1" dirty="0"/>
              <a:t>Työhyvinvoinnin neuvottelupäivä 6.10.2021 </a:t>
            </a:r>
            <a:r>
              <a:rPr lang="fi-FI" sz="1600" dirty="0"/>
              <a:t>(</a:t>
            </a:r>
            <a:r>
              <a:rPr lang="fi-FI" sz="1600" dirty="0" err="1"/>
              <a:t>Livestream</a:t>
            </a:r>
            <a:r>
              <a:rPr lang="fi-FI" sz="1600" dirty="0"/>
              <a:t>)</a:t>
            </a:r>
          </a:p>
          <a:p>
            <a:endParaRPr lang="fi-FI" dirty="0"/>
          </a:p>
          <a:p>
            <a:endParaRPr lang="fi-FI" dirty="0"/>
          </a:p>
          <a:p>
            <a:endParaRPr lang="fi-FI" dirty="0"/>
          </a:p>
        </p:txBody>
      </p:sp>
    </p:spTree>
    <p:extLst>
      <p:ext uri="{BB962C8B-B14F-4D97-AF65-F5344CB8AC3E}">
        <p14:creationId xmlns:p14="http://schemas.microsoft.com/office/powerpoint/2010/main" val="2069790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62AC803-B9FD-46B4-9017-5B3A38ED0676}"/>
              </a:ext>
            </a:extLst>
          </p:cNvPr>
          <p:cNvSpPr>
            <a:spLocks noGrp="1"/>
          </p:cNvSpPr>
          <p:nvPr>
            <p:ph type="title"/>
          </p:nvPr>
        </p:nvSpPr>
        <p:spPr/>
        <p:txBody>
          <a:bodyPr/>
          <a:lstStyle/>
          <a:p>
            <a:r>
              <a:rPr lang="fi-FI" sz="2400" dirty="0"/>
              <a:t>Henkilöstöedustajien toimikaudet</a:t>
            </a:r>
          </a:p>
        </p:txBody>
      </p:sp>
      <p:sp>
        <p:nvSpPr>
          <p:cNvPr id="3" name="Sisällön paikkamerkki 2">
            <a:extLst>
              <a:ext uri="{FF2B5EF4-FFF2-40B4-BE49-F238E27FC236}">
                <a16:creationId xmlns:a16="http://schemas.microsoft.com/office/drawing/2014/main" id="{73E0103A-91A8-4099-837A-A0B0D86A5630}"/>
              </a:ext>
            </a:extLst>
          </p:cNvPr>
          <p:cNvSpPr>
            <a:spLocks noGrp="1"/>
          </p:cNvSpPr>
          <p:nvPr>
            <p:ph idx="1"/>
          </p:nvPr>
        </p:nvSpPr>
        <p:spPr/>
        <p:txBody>
          <a:bodyPr/>
          <a:lstStyle/>
          <a:p>
            <a:endParaRPr lang="fi-FI" b="1" dirty="0"/>
          </a:p>
          <a:p>
            <a:r>
              <a:rPr lang="fi-FI" sz="1800" b="1" dirty="0"/>
              <a:t>TE-toimistojen luottamusmiehet 3-vuotiskausi 1.1.2021 -31.12.2023,</a:t>
            </a:r>
          </a:p>
          <a:p>
            <a:r>
              <a:rPr lang="fi-FI" sz="1800" dirty="0"/>
              <a:t>Pääluottamusmies ja varapääluottamusmies kausi 1.1.2018- 31.12.2021  ( Kari Reponen ja Marika Englund)</a:t>
            </a:r>
          </a:p>
          <a:p>
            <a:endParaRPr lang="fi-FI" sz="1800" b="1" dirty="0"/>
          </a:p>
          <a:p>
            <a:r>
              <a:rPr lang="fi-FI" sz="1800" b="1" dirty="0"/>
              <a:t>ELYT/KEHA luottamusmiehet 3-vuotiskausi 1.1.2021 – 31.12.2023,</a:t>
            </a:r>
          </a:p>
          <a:p>
            <a:r>
              <a:rPr lang="fi-FI" sz="1800" dirty="0"/>
              <a:t> pääluottamusmies Timo Satomaa ( Lapin ELY)  ja varapääluottamusmies Tuulikki Miettinen ( Pohjois-Savon ELY)</a:t>
            </a:r>
          </a:p>
          <a:p>
            <a:endParaRPr lang="fi-FI" sz="1800" dirty="0"/>
          </a:p>
          <a:p>
            <a:r>
              <a:rPr lang="fi-FI" sz="1800" b="1" dirty="0"/>
              <a:t>ELYT/KEHA/TET</a:t>
            </a:r>
          </a:p>
          <a:p>
            <a:r>
              <a:rPr lang="fi-FI" sz="1800" b="1" dirty="0"/>
              <a:t>Työsuojeluvaltuutetut </a:t>
            </a:r>
            <a:r>
              <a:rPr lang="fi-FI" sz="1800" dirty="0"/>
              <a:t>4-vuotinen toimikausi 1.1.2021-31.12.2024 </a:t>
            </a:r>
            <a:endParaRPr lang="fi-FI" sz="1800" b="1" dirty="0"/>
          </a:p>
          <a:p>
            <a:r>
              <a:rPr lang="fi-FI" sz="1800" b="1" dirty="0"/>
              <a:t>Yhteistoimintaryhmien jäsenet </a:t>
            </a:r>
            <a:r>
              <a:rPr lang="fi-FI" sz="1800" dirty="0"/>
              <a:t>4- vuotinen  toimikausi 1.1.2021 – 31.12.2024</a:t>
            </a:r>
          </a:p>
          <a:p>
            <a:endParaRPr lang="fi-FI" dirty="0"/>
          </a:p>
        </p:txBody>
      </p:sp>
    </p:spTree>
    <p:extLst>
      <p:ext uri="{BB962C8B-B14F-4D97-AF65-F5344CB8AC3E}">
        <p14:creationId xmlns:p14="http://schemas.microsoft.com/office/powerpoint/2010/main" val="3672291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62AC803-B9FD-46B4-9017-5B3A38ED0676}"/>
              </a:ext>
            </a:extLst>
          </p:cNvPr>
          <p:cNvSpPr>
            <a:spLocks noGrp="1"/>
          </p:cNvSpPr>
          <p:nvPr>
            <p:ph type="title"/>
          </p:nvPr>
        </p:nvSpPr>
        <p:spPr/>
        <p:txBody>
          <a:bodyPr/>
          <a:lstStyle/>
          <a:p>
            <a:r>
              <a:rPr lang="fi-FI" sz="2400" dirty="0"/>
              <a:t>PRO edustajistokausi 2021-2024</a:t>
            </a:r>
          </a:p>
        </p:txBody>
      </p:sp>
      <p:sp>
        <p:nvSpPr>
          <p:cNvPr id="3" name="Sisällön paikkamerkki 2">
            <a:extLst>
              <a:ext uri="{FF2B5EF4-FFF2-40B4-BE49-F238E27FC236}">
                <a16:creationId xmlns:a16="http://schemas.microsoft.com/office/drawing/2014/main" id="{73E0103A-91A8-4099-837A-A0B0D86A5630}"/>
              </a:ext>
            </a:extLst>
          </p:cNvPr>
          <p:cNvSpPr>
            <a:spLocks noGrp="1"/>
          </p:cNvSpPr>
          <p:nvPr>
            <p:ph idx="1"/>
          </p:nvPr>
        </p:nvSpPr>
        <p:spPr/>
        <p:txBody>
          <a:bodyPr/>
          <a:lstStyle/>
          <a:p>
            <a:pPr fontAlgn="base">
              <a:buFont typeface="Arial" panose="020B0604020202020204" pitchFamily="34" charset="0"/>
              <a:buNone/>
              <a:defRPr/>
            </a:pPr>
            <a:r>
              <a:rPr lang="fi-FI" altLang="fi-FI" sz="1800" b="1" dirty="0">
                <a:ea typeface="Verdana" panose="020B0604030504040204" pitchFamily="34" charset="0"/>
              </a:rPr>
              <a:t>Pro hallitus </a:t>
            </a:r>
          </a:p>
          <a:p>
            <a:pPr fontAlgn="base">
              <a:buFont typeface="Arial" panose="020B0604020202020204" pitchFamily="34" charset="0"/>
              <a:buNone/>
              <a:defRPr/>
            </a:pPr>
            <a:r>
              <a:rPr lang="fi-FI" altLang="fi-FI" sz="1800" dirty="0">
                <a:ea typeface="Verdana" panose="020B0604030504040204" pitchFamily="34" charset="0"/>
              </a:rPr>
              <a:t>Marika Englund, </a:t>
            </a:r>
            <a:r>
              <a:rPr lang="fi-FI" altLang="fi-FI" sz="1800" dirty="0" err="1">
                <a:ea typeface="Verdana" panose="020B0604030504040204" pitchFamily="34" charset="0"/>
              </a:rPr>
              <a:t>varaplm</a:t>
            </a:r>
            <a:r>
              <a:rPr lang="fi-FI" altLang="fi-FI" sz="1800" dirty="0">
                <a:ea typeface="Verdana" panose="020B0604030504040204" pitchFamily="34" charset="0"/>
              </a:rPr>
              <a:t>, </a:t>
            </a:r>
            <a:r>
              <a:rPr lang="fi-FI" altLang="fi-FI" sz="1800" dirty="0" err="1">
                <a:ea typeface="Verdana" panose="020B0604030504040204" pitchFamily="34" charset="0"/>
              </a:rPr>
              <a:t>yhdistyspj</a:t>
            </a:r>
            <a:r>
              <a:rPr lang="fi-FI" altLang="fi-FI" sz="1800" dirty="0">
                <a:ea typeface="Verdana" panose="020B0604030504040204" pitchFamily="34" charset="0"/>
              </a:rPr>
              <a:t> THHL Häme Pro ry,  </a:t>
            </a:r>
          </a:p>
          <a:p>
            <a:pPr fontAlgn="base">
              <a:buFont typeface="Arial" panose="020B0604020202020204" pitchFamily="34" charset="0"/>
              <a:buNone/>
              <a:defRPr/>
            </a:pPr>
            <a:r>
              <a:rPr lang="fi-FI" altLang="fi-FI" sz="1800" dirty="0">
                <a:ea typeface="Verdana" panose="020B0604030504040204" pitchFamily="34" charset="0"/>
              </a:rPr>
              <a:t>Hämeen TE-toimisto</a:t>
            </a:r>
          </a:p>
          <a:p>
            <a:pPr fontAlgn="base">
              <a:buFont typeface="Arial" panose="020B0604020202020204" pitchFamily="34" charset="0"/>
              <a:buNone/>
              <a:defRPr/>
            </a:pPr>
            <a:r>
              <a:rPr lang="fi-FI" altLang="fi-FI" sz="1800" dirty="0">
                <a:ea typeface="Verdana" panose="020B0604030504040204" pitchFamily="34" charset="0"/>
              </a:rPr>
              <a:t> - hallituksen edunvalvontavaliokunta – julkisen sektorin edustaja 	     Marika Englund</a:t>
            </a:r>
          </a:p>
          <a:p>
            <a:pPr fontAlgn="base">
              <a:buFont typeface="Arial" panose="020B0604020202020204" pitchFamily="34" charset="0"/>
              <a:buNone/>
              <a:defRPr/>
            </a:pPr>
            <a:endParaRPr lang="fi-FI" altLang="fi-FI" sz="1800" dirty="0">
              <a:ea typeface="Verdana" panose="020B0604030504040204" pitchFamily="34" charset="0"/>
            </a:endParaRPr>
          </a:p>
          <a:p>
            <a:pPr fontAlgn="base">
              <a:buFont typeface="Arial" panose="020B0604020202020204" pitchFamily="34" charset="0"/>
              <a:buNone/>
              <a:defRPr/>
            </a:pPr>
            <a:r>
              <a:rPr lang="fi-FI" altLang="fi-FI" sz="1800" b="1" dirty="0">
                <a:ea typeface="Verdana" panose="020B0604030504040204" pitchFamily="34" charset="0"/>
              </a:rPr>
              <a:t>Pro Edustajisto</a:t>
            </a:r>
          </a:p>
          <a:p>
            <a:pPr fontAlgn="base">
              <a:buFont typeface="Arial" panose="020B0604020202020204" pitchFamily="34" charset="0"/>
              <a:buNone/>
              <a:defRPr/>
            </a:pPr>
            <a:r>
              <a:rPr lang="fi-FI" altLang="fi-FI" sz="1800" dirty="0">
                <a:ea typeface="Verdana" panose="020B0604030504040204" pitchFamily="34" charset="0"/>
              </a:rPr>
              <a:t>Marja-Leena Hannula, lm., pj. THHL Keski-Suomi Pro ry,  Keski-Suomen TE-toimisto</a:t>
            </a:r>
          </a:p>
          <a:p>
            <a:pPr fontAlgn="base">
              <a:buFont typeface="Arial" panose="020B0604020202020204" pitchFamily="34" charset="0"/>
              <a:buNone/>
              <a:defRPr/>
            </a:pPr>
            <a:endParaRPr lang="fi-FI" altLang="fi-FI" sz="1800" b="1" dirty="0">
              <a:ea typeface="Verdana" panose="020B0604030504040204" pitchFamily="34" charset="0"/>
            </a:endParaRPr>
          </a:p>
          <a:p>
            <a:pPr fontAlgn="base">
              <a:buFont typeface="Arial" panose="020B0604020202020204" pitchFamily="34" charset="0"/>
              <a:buNone/>
              <a:defRPr/>
            </a:pPr>
            <a:r>
              <a:rPr lang="fi-FI" altLang="fi-FI" sz="1800" b="1" dirty="0">
                <a:ea typeface="Verdana" panose="020B0604030504040204" pitchFamily="34" charset="0"/>
              </a:rPr>
              <a:t>Pro valtion neuvottelukunta</a:t>
            </a:r>
            <a:endParaRPr lang="fi-FI" sz="1800" dirty="0">
              <a:ea typeface="Verdana" panose="020B0604030504040204" pitchFamily="34" charset="0"/>
            </a:endParaRPr>
          </a:p>
          <a:p>
            <a:pPr>
              <a:defRPr/>
            </a:pPr>
            <a:r>
              <a:rPr lang="fi-FI" sz="1800" dirty="0">
                <a:ea typeface="Verdana" panose="020B0604030504040204" pitchFamily="34" charset="0"/>
              </a:rPr>
              <a:t>Kari Reponen, </a:t>
            </a:r>
            <a:r>
              <a:rPr lang="fi-FI" sz="1800" dirty="0" err="1">
                <a:ea typeface="Verdana" panose="020B0604030504040204" pitchFamily="34" charset="0"/>
              </a:rPr>
              <a:t>plm</a:t>
            </a:r>
            <a:r>
              <a:rPr lang="fi-FI" sz="1800" dirty="0">
                <a:ea typeface="Verdana" panose="020B0604030504040204" pitchFamily="34" charset="0"/>
              </a:rPr>
              <a:t>, TE-toimistot –  THHL Pirkanmaa Pro ry</a:t>
            </a:r>
          </a:p>
          <a:p>
            <a:pPr>
              <a:defRPr/>
            </a:pPr>
            <a:r>
              <a:rPr lang="fi-FI" sz="1800" dirty="0">
                <a:ea typeface="Verdana" panose="020B0604030504040204" pitchFamily="34" charset="0"/>
              </a:rPr>
              <a:t>Neuvottelukunnan puheenjohtaja Timo Satomaa, </a:t>
            </a:r>
            <a:r>
              <a:rPr lang="fi-FI" sz="1800" dirty="0" err="1">
                <a:ea typeface="Verdana" panose="020B0604030504040204" pitchFamily="34" charset="0"/>
              </a:rPr>
              <a:t>plm</a:t>
            </a:r>
            <a:r>
              <a:rPr lang="fi-FI" sz="1800" dirty="0">
                <a:ea typeface="Verdana" panose="020B0604030504040204" pitchFamily="34" charset="0"/>
              </a:rPr>
              <a:t> ELYT, KEHA</a:t>
            </a:r>
          </a:p>
          <a:p>
            <a:pPr>
              <a:defRPr/>
            </a:pPr>
            <a:r>
              <a:rPr lang="fi-FI" sz="1800" dirty="0">
                <a:ea typeface="Verdana" panose="020B0604030504040204" pitchFamily="34" charset="0"/>
              </a:rPr>
              <a:t>Varapj Laila Vihersaari-</a:t>
            </a:r>
            <a:r>
              <a:rPr lang="fi-FI" sz="1800" dirty="0" err="1">
                <a:ea typeface="Verdana" panose="020B0604030504040204" pitchFamily="34" charset="0"/>
              </a:rPr>
              <a:t>Johnston</a:t>
            </a:r>
            <a:r>
              <a:rPr lang="fi-FI" sz="1800" dirty="0">
                <a:ea typeface="Verdana" panose="020B0604030504040204" pitchFamily="34" charset="0"/>
              </a:rPr>
              <a:t> (Valtioneuvoston kanslia)</a:t>
            </a:r>
          </a:p>
          <a:p>
            <a:pPr>
              <a:defRPr/>
            </a:pPr>
            <a:endParaRPr lang="fi-FI" dirty="0"/>
          </a:p>
          <a:p>
            <a:endParaRPr lang="fi-FI" b="1" dirty="0"/>
          </a:p>
          <a:p>
            <a:endParaRPr lang="fi-FI" dirty="0"/>
          </a:p>
        </p:txBody>
      </p:sp>
    </p:spTree>
    <p:extLst>
      <p:ext uri="{BB962C8B-B14F-4D97-AF65-F5344CB8AC3E}">
        <p14:creationId xmlns:p14="http://schemas.microsoft.com/office/powerpoint/2010/main" val="2185829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371B411-7C47-48DA-ABBA-C107F75A6678}"/>
              </a:ext>
            </a:extLst>
          </p:cNvPr>
          <p:cNvSpPr>
            <a:spLocks noGrp="1"/>
          </p:cNvSpPr>
          <p:nvPr>
            <p:ph type="title"/>
          </p:nvPr>
        </p:nvSpPr>
        <p:spPr/>
        <p:txBody>
          <a:bodyPr/>
          <a:lstStyle/>
          <a:p>
            <a:r>
              <a:rPr lang="fi-FI" sz="2000" dirty="0"/>
              <a:t>Ammattiliitto Pro </a:t>
            </a:r>
            <a:r>
              <a:rPr lang="fi-FI" sz="2000" dirty="0" err="1"/>
              <a:t>ryn</a:t>
            </a:r>
            <a:r>
              <a:rPr lang="fi-FI" sz="2000" dirty="0"/>
              <a:t> keskustelu- ja infotilaisuudet kokeiluihin siirtyneelle TE-palveluhenkilöstölle ke 14.4.  ja  ke  21.4.2021 klo 16.15-</a:t>
            </a:r>
          </a:p>
        </p:txBody>
      </p:sp>
      <p:sp>
        <p:nvSpPr>
          <p:cNvPr id="3" name="Sisällön paikkamerkki 2">
            <a:extLst>
              <a:ext uri="{FF2B5EF4-FFF2-40B4-BE49-F238E27FC236}">
                <a16:creationId xmlns:a16="http://schemas.microsoft.com/office/drawing/2014/main" id="{C0013F6C-3949-4BC7-A2EE-5B497EA2038D}"/>
              </a:ext>
            </a:extLst>
          </p:cNvPr>
          <p:cNvSpPr>
            <a:spLocks noGrp="1"/>
          </p:cNvSpPr>
          <p:nvPr>
            <p:ph idx="1"/>
          </p:nvPr>
        </p:nvSpPr>
        <p:spPr/>
        <p:txBody>
          <a:bodyPr/>
          <a:lstStyle/>
          <a:p>
            <a:r>
              <a:rPr lang="fi-FI" sz="1800" dirty="0">
                <a:effectLst/>
                <a:latin typeface="Calibri" panose="020F0502020204030204" pitchFamily="34" charset="0"/>
                <a:ea typeface="Calibri" panose="020F0502020204030204" pitchFamily="34" charset="0"/>
              </a:rPr>
              <a:t>Aloitus klo 16.15 ja kesto </a:t>
            </a:r>
            <a:r>
              <a:rPr lang="fi-FI" sz="1800" dirty="0" err="1">
                <a:effectLst/>
                <a:latin typeface="Calibri" panose="020F0502020204030204" pitchFamily="34" charset="0"/>
                <a:ea typeface="Calibri" panose="020F0502020204030204" pitchFamily="34" charset="0"/>
              </a:rPr>
              <a:t>max</a:t>
            </a:r>
            <a:r>
              <a:rPr lang="fi-FI" sz="1800" dirty="0">
                <a:effectLst/>
                <a:latin typeface="Calibri" panose="020F0502020204030204" pitchFamily="34" charset="0"/>
                <a:ea typeface="Calibri" panose="020F0502020204030204" pitchFamily="34" charset="0"/>
              </a:rPr>
              <a:t>. 1,5 tuntia.</a:t>
            </a:r>
          </a:p>
          <a:p>
            <a:r>
              <a:rPr lang="fi-FI" sz="1800" dirty="0" err="1">
                <a:effectLst/>
                <a:latin typeface="Calibri" panose="020F0502020204030204" pitchFamily="34" charset="0"/>
                <a:ea typeface="Calibri" panose="020F0502020204030204" pitchFamily="34" charset="0"/>
              </a:rPr>
              <a:t>Pron</a:t>
            </a:r>
            <a:r>
              <a:rPr lang="fi-FI" sz="1800" dirty="0">
                <a:effectLst/>
                <a:latin typeface="Calibri" panose="020F0502020204030204" pitchFamily="34" charset="0"/>
                <a:ea typeface="Calibri" panose="020F0502020204030204" pitchFamily="34" charset="0"/>
              </a:rPr>
              <a:t> toimistosta paikalla ainakin Ari Komulainen ja Sari Jokikallas. </a:t>
            </a:r>
          </a:p>
          <a:p>
            <a:r>
              <a:rPr lang="fi-FI" sz="1800" dirty="0">
                <a:effectLst/>
                <a:latin typeface="Calibri" panose="020F0502020204030204" pitchFamily="34" charset="0"/>
                <a:ea typeface="Calibri" panose="020F0502020204030204" pitchFamily="34" charset="0"/>
              </a:rPr>
              <a:t>Lisäksi mahdollisesti yhteiskuntavaikuttamisesta vastaava joko Tiina Rytky tai </a:t>
            </a:r>
            <a:r>
              <a:rPr lang="fi-FI" sz="1800" dirty="0" err="1">
                <a:effectLst/>
                <a:latin typeface="Calibri" panose="020F0502020204030204" pitchFamily="34" charset="0"/>
                <a:ea typeface="Calibri" panose="020F0502020204030204" pitchFamily="34" charset="0"/>
              </a:rPr>
              <a:t>Ozan</a:t>
            </a:r>
            <a:r>
              <a:rPr lang="fi-FI" sz="1800" dirty="0">
                <a:effectLst/>
                <a:latin typeface="Calibri" panose="020F0502020204030204" pitchFamily="34" charset="0"/>
                <a:ea typeface="Calibri" panose="020F0502020204030204" pitchFamily="34" charset="0"/>
              </a:rPr>
              <a:t> </a:t>
            </a:r>
            <a:r>
              <a:rPr lang="fi-FI" sz="1800" dirty="0" err="1">
                <a:effectLst/>
                <a:latin typeface="Calibri" panose="020F0502020204030204" pitchFamily="34" charset="0"/>
                <a:ea typeface="Calibri" panose="020F0502020204030204" pitchFamily="34" charset="0"/>
              </a:rPr>
              <a:t>Yanar</a:t>
            </a:r>
            <a:r>
              <a:rPr lang="fi-FI" sz="1800" dirty="0">
                <a:effectLst/>
                <a:latin typeface="Calibri" panose="020F0502020204030204" pitchFamily="34" charset="0"/>
                <a:ea typeface="Calibri" panose="020F0502020204030204" pitchFamily="34" charset="0"/>
              </a:rPr>
              <a:t>.</a:t>
            </a:r>
          </a:p>
          <a:p>
            <a:endParaRPr lang="fi-FI" sz="1800" dirty="0">
              <a:latin typeface="Calibri" panose="020F0502020204030204" pitchFamily="34" charset="0"/>
              <a:ea typeface="Calibri" panose="020F0502020204030204" pitchFamily="34" charset="0"/>
            </a:endParaRPr>
          </a:p>
          <a:p>
            <a:endParaRPr lang="fi-FI" sz="1800" dirty="0">
              <a:effectLst/>
              <a:latin typeface="Calibri" panose="020F0502020204030204" pitchFamily="34" charset="0"/>
              <a:ea typeface="Calibri" panose="020F0502020204030204" pitchFamily="34" charset="0"/>
            </a:endParaRPr>
          </a:p>
          <a:p>
            <a:endParaRPr lang="fi-FI" sz="1800" dirty="0">
              <a:effectLst/>
              <a:latin typeface="Calibri" panose="020F0502020204030204" pitchFamily="34" charset="0"/>
              <a:ea typeface="Calibri" panose="020F0502020204030204" pitchFamily="34" charset="0"/>
            </a:endParaRPr>
          </a:p>
          <a:p>
            <a:r>
              <a:rPr lang="fi-FI" sz="1800" dirty="0">
                <a:effectLst/>
                <a:latin typeface="Calibri" panose="020F0502020204030204" pitchFamily="34" charset="0"/>
                <a:ea typeface="Calibri" panose="020F0502020204030204" pitchFamily="34" charset="0"/>
              </a:rPr>
              <a:t>Jäsenhankintakampanja:</a:t>
            </a:r>
          </a:p>
          <a:p>
            <a:r>
              <a:rPr lang="fi-FI" sz="1800" dirty="0">
                <a:effectLst/>
                <a:latin typeface="Calibri" panose="020F0502020204030204" pitchFamily="34" charset="0"/>
                <a:ea typeface="Calibri" panose="020F0502020204030204" pitchFamily="34" charset="0"/>
              </a:rPr>
              <a:t>Superlahjakortilla voi sen saaja valita tuotteen </a:t>
            </a:r>
            <a:r>
              <a:rPr lang="fi-FI" sz="1800" dirty="0" err="1">
                <a:effectLst/>
                <a:latin typeface="Calibri" panose="020F0502020204030204" pitchFamily="34" charset="0"/>
                <a:ea typeface="Calibri" panose="020F0502020204030204" pitchFamily="34" charset="0"/>
              </a:rPr>
              <a:t>Gogiftin</a:t>
            </a:r>
            <a:r>
              <a:rPr lang="fi-FI" sz="1800" dirty="0">
                <a:effectLst/>
                <a:latin typeface="Calibri" panose="020F0502020204030204" pitchFamily="34" charset="0"/>
                <a:ea typeface="Calibri" panose="020F0502020204030204" pitchFamily="34" charset="0"/>
              </a:rPr>
              <a:t> valikoimasta, johon kuuluu yli sata erilaista tuotetta tunnetuilta brändeiltä. Alla linkki, josta saatte lisää tietoa:</a:t>
            </a:r>
            <a:br>
              <a:rPr lang="fi-FI" sz="1800" dirty="0">
                <a:solidFill>
                  <a:srgbClr val="2B3C47"/>
                </a:solidFill>
                <a:effectLst/>
                <a:latin typeface="Calibri" panose="020F0502020204030204" pitchFamily="34" charset="0"/>
                <a:ea typeface="Calibri" panose="020F0502020204030204" pitchFamily="34" charset="0"/>
              </a:rPr>
            </a:br>
            <a:r>
              <a:rPr lang="fi-FI" sz="1800" u="sng" dirty="0">
                <a:solidFill>
                  <a:srgbClr val="0000FF"/>
                </a:solidFill>
                <a:effectLst/>
                <a:latin typeface="Calibri" panose="020F0502020204030204" pitchFamily="34" charset="0"/>
                <a:ea typeface="Calibri" panose="020F0502020204030204" pitchFamily="34" charset="0"/>
                <a:hlinkClick r:id="rId2"/>
              </a:rPr>
              <a:t>https://gogift.io/fi/fi/eur</a:t>
            </a:r>
            <a:endParaRPr lang="fi-FI"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76191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26CEE0-EA50-4032-98C2-F000B9C586EB}"/>
              </a:ext>
            </a:extLst>
          </p:cNvPr>
          <p:cNvSpPr>
            <a:spLocks noGrp="1"/>
          </p:cNvSpPr>
          <p:nvPr>
            <p:ph type="title"/>
          </p:nvPr>
        </p:nvSpPr>
        <p:spPr/>
        <p:txBody>
          <a:bodyPr/>
          <a:lstStyle/>
          <a:p>
            <a:r>
              <a:rPr lang="fi-FI" dirty="0"/>
              <a:t>Pro edunvalvonta julkinen sektori</a:t>
            </a:r>
          </a:p>
        </p:txBody>
      </p:sp>
      <p:sp>
        <p:nvSpPr>
          <p:cNvPr id="3" name="Sisällön paikkamerkki 2">
            <a:extLst>
              <a:ext uri="{FF2B5EF4-FFF2-40B4-BE49-F238E27FC236}">
                <a16:creationId xmlns:a16="http://schemas.microsoft.com/office/drawing/2014/main" id="{D0812CB9-4E79-484F-8457-8950D9B1BF5E}"/>
              </a:ext>
            </a:extLst>
          </p:cNvPr>
          <p:cNvSpPr>
            <a:spLocks noGrp="1"/>
          </p:cNvSpPr>
          <p:nvPr>
            <p:ph idx="1"/>
          </p:nvPr>
        </p:nvSpPr>
        <p:spPr/>
        <p:txBody>
          <a:bodyPr/>
          <a:lstStyle/>
          <a:p>
            <a:r>
              <a:rPr lang="fi-FI" b="1" dirty="0"/>
              <a:t>Johtaja Niko Simola</a:t>
            </a:r>
            <a:endParaRPr lang="fi-FI" dirty="0"/>
          </a:p>
          <a:p>
            <a:r>
              <a:rPr lang="fi-FI" b="1" dirty="0"/>
              <a:t>Neuvottelupäällikkö Harri Siren </a:t>
            </a:r>
            <a:r>
              <a:rPr lang="fi-FI" dirty="0"/>
              <a:t>( eläkkeelle kevään 2021 aikana)</a:t>
            </a:r>
          </a:p>
          <a:p>
            <a:r>
              <a:rPr lang="fi-FI" b="1" dirty="0"/>
              <a:t>Ari Komulainen</a:t>
            </a:r>
          </a:p>
          <a:p>
            <a:r>
              <a:rPr lang="fi-FI" b="1" dirty="0"/>
              <a:t>TEM hallinnon alan sopimusalavastaava Sari Jokikallas</a:t>
            </a:r>
          </a:p>
          <a:p>
            <a:endParaRPr lang="fi-FI" dirty="0"/>
          </a:p>
          <a:p>
            <a:r>
              <a:rPr lang="fi-FI" sz="1600" dirty="0"/>
              <a:t>Sari Jokikallas valmistelee Ammattiliitto </a:t>
            </a:r>
            <a:r>
              <a:rPr lang="fi-FI" sz="1600" dirty="0" err="1"/>
              <a:t>Pron</a:t>
            </a:r>
            <a:r>
              <a:rPr lang="fi-FI" sz="1600" dirty="0"/>
              <a:t> lausunnot hallinnonalamme lakiesityksiin.</a:t>
            </a:r>
          </a:p>
          <a:p>
            <a:r>
              <a:rPr lang="fi-FI" sz="1600" dirty="0"/>
              <a:t>Lausunnoissa huomiot TE-palveluiden asiakasrajapintojen huomioimiset – kuten aiemminkin THHL lausunnoissa.</a:t>
            </a:r>
          </a:p>
          <a:p>
            <a:r>
              <a:rPr lang="fi-FI" sz="1600" dirty="0"/>
              <a:t>Vuoropuhelua Jokikallas/Englund/Reponen sekä alueilta lm-verkoston kautta sekä kohdennettuna kulloinkin kyseessä olevasta asiasta TE-toimisto tasolla asiantuntijoiden näkökulmia lausuntojen tueksi.</a:t>
            </a:r>
          </a:p>
          <a:p>
            <a:endParaRPr lang="fi-FI" dirty="0"/>
          </a:p>
          <a:p>
            <a:endParaRPr lang="fi-FI" dirty="0"/>
          </a:p>
        </p:txBody>
      </p:sp>
    </p:spTree>
    <p:extLst>
      <p:ext uri="{BB962C8B-B14F-4D97-AF65-F5344CB8AC3E}">
        <p14:creationId xmlns:p14="http://schemas.microsoft.com/office/powerpoint/2010/main" val="2120889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F1E7AE0-0BAA-40B8-BA8B-3DDE2639A821}"/>
              </a:ext>
            </a:extLst>
          </p:cNvPr>
          <p:cNvSpPr>
            <a:spLocks noGrp="1"/>
          </p:cNvSpPr>
          <p:nvPr>
            <p:ph type="title"/>
          </p:nvPr>
        </p:nvSpPr>
        <p:spPr/>
        <p:txBody>
          <a:bodyPr/>
          <a:lstStyle/>
          <a:p>
            <a:r>
              <a:rPr lang="fi-FI" dirty="0"/>
              <a:t>Muuta - yhteistoimintaryhmät</a:t>
            </a:r>
          </a:p>
        </p:txBody>
      </p:sp>
      <p:sp>
        <p:nvSpPr>
          <p:cNvPr id="3" name="Sisällön paikkamerkki 2">
            <a:extLst>
              <a:ext uri="{FF2B5EF4-FFF2-40B4-BE49-F238E27FC236}">
                <a16:creationId xmlns:a16="http://schemas.microsoft.com/office/drawing/2014/main" id="{CCDAB857-0AA6-4C28-A63E-647FE5CD7CD3}"/>
              </a:ext>
            </a:extLst>
          </p:cNvPr>
          <p:cNvSpPr>
            <a:spLocks noGrp="1"/>
          </p:cNvSpPr>
          <p:nvPr>
            <p:ph idx="1"/>
          </p:nvPr>
        </p:nvSpPr>
        <p:spPr/>
        <p:txBody>
          <a:bodyPr/>
          <a:lstStyle/>
          <a:p>
            <a:r>
              <a:rPr lang="fi-FI" sz="1600" b="1" dirty="0"/>
              <a:t>Työajan pidennyksen poistumista korvaava  järjestely käytettävissä 1.1.2021 alkaen</a:t>
            </a:r>
            <a:endParaRPr lang="fi-FI" sz="1600" dirty="0"/>
          </a:p>
          <a:p>
            <a:r>
              <a:rPr lang="fi-FI" sz="1600" dirty="0"/>
              <a:t>​Kiky-sopimukseen perustuneiden työajan pidentämisratkaisujen korvaajana on työajoista tehdyssä valtion virka- ja työehtosopimuksessa sovittu otettavaksi pysyvästi käyttöön järjestely, jonka mukaan työnantaja voi virasto- ja viikkotyössä teettää pidennettyä työaikaa. Järjestelyä voidaan käyttää esim. tilanteissa, joissa muutoin vaadittaisiin lisä- tai ylityötä. </a:t>
            </a:r>
          </a:p>
          <a:p>
            <a:r>
              <a:rPr lang="fi-FI" sz="1600" dirty="0"/>
              <a:t>Järjestelyn mukaan työnantaja saisi teettää vuosittain 42 tunnin 30 minuutin mittaista viikkotyöaikaa virastotyössä maksimissaan kolme viikkoa (= 8 h 30 min/päivä) ja ne on ilmoitettava työntekijälle viimeistään kolme viikkoa etukäteen. Työajanlisäys huomioidaan palkkauksessa. </a:t>
            </a:r>
          </a:p>
          <a:p>
            <a:r>
              <a:rPr lang="fi-FI" sz="1600" dirty="0"/>
              <a:t> Mikäli virastossa päädytään järjestelmän käyttöön, on siihen oltava rahoitus</a:t>
            </a:r>
          </a:p>
          <a:p>
            <a:r>
              <a:rPr lang="fi-FI" sz="1600" b="1" dirty="0">
                <a:solidFill>
                  <a:srgbClr val="FF0000"/>
                </a:solidFill>
              </a:rPr>
              <a:t>Muistutuksena koko henkilöstön käytettävissä oleva, </a:t>
            </a:r>
            <a:r>
              <a:rPr lang="fi-FI" sz="1600" b="1" dirty="0" err="1">
                <a:solidFill>
                  <a:srgbClr val="FF0000"/>
                </a:solidFill>
              </a:rPr>
              <a:t>KEHAn</a:t>
            </a:r>
            <a:r>
              <a:rPr lang="fi-FI" sz="1600" b="1" dirty="0">
                <a:solidFill>
                  <a:srgbClr val="FF0000"/>
                </a:solidFill>
              </a:rPr>
              <a:t> vastuulla olevien valtakunnallisten yhteistoimintaryhmien työtila </a:t>
            </a:r>
            <a:r>
              <a:rPr lang="fi-FI" sz="1600" b="1">
                <a:solidFill>
                  <a:srgbClr val="FF0000"/>
                </a:solidFill>
              </a:rPr>
              <a:t>- kokousaineistot</a:t>
            </a:r>
            <a:endParaRPr lang="fi-FI" sz="1600" b="1" dirty="0">
              <a:solidFill>
                <a:srgbClr val="FF0000"/>
              </a:solidFill>
            </a:endParaRPr>
          </a:p>
          <a:p>
            <a:r>
              <a:rPr lang="fi-FI" sz="1600" dirty="0">
                <a:hlinkClick r:id="rId2"/>
              </a:rPr>
              <a:t>https://taimi.sharepoint.com/tyotilat/Valtakunnallinen%20yhteistyotoimikunta/SitePages/Kotisivu.aspx</a:t>
            </a:r>
            <a:r>
              <a:rPr lang="fi-FI" sz="1600" dirty="0"/>
              <a:t> </a:t>
            </a:r>
          </a:p>
        </p:txBody>
      </p:sp>
    </p:spTree>
    <p:extLst>
      <p:ext uri="{BB962C8B-B14F-4D97-AF65-F5344CB8AC3E}">
        <p14:creationId xmlns:p14="http://schemas.microsoft.com/office/powerpoint/2010/main" val="2609992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28E916-497C-40DF-960A-BCB8137DD80C}"/>
              </a:ext>
            </a:extLst>
          </p:cNvPr>
          <p:cNvSpPr>
            <a:spLocks noGrp="1"/>
          </p:cNvSpPr>
          <p:nvPr>
            <p:ph type="title"/>
          </p:nvPr>
        </p:nvSpPr>
        <p:spPr/>
        <p:txBody>
          <a:bodyPr/>
          <a:lstStyle/>
          <a:p>
            <a:r>
              <a:rPr lang="fi-FI" dirty="0"/>
              <a:t>Muuta - yhteistoimintaryhmät</a:t>
            </a:r>
          </a:p>
        </p:txBody>
      </p:sp>
      <p:sp>
        <p:nvSpPr>
          <p:cNvPr id="3" name="Sisällön paikkamerkki 2">
            <a:extLst>
              <a:ext uri="{FF2B5EF4-FFF2-40B4-BE49-F238E27FC236}">
                <a16:creationId xmlns:a16="http://schemas.microsoft.com/office/drawing/2014/main" id="{9443C404-C831-4A39-8F5C-E85E64FC16F0}"/>
              </a:ext>
            </a:extLst>
          </p:cNvPr>
          <p:cNvSpPr>
            <a:spLocks noGrp="1"/>
          </p:cNvSpPr>
          <p:nvPr>
            <p:ph idx="1"/>
          </p:nvPr>
        </p:nvSpPr>
        <p:spPr/>
        <p:txBody>
          <a:bodyPr/>
          <a:lstStyle/>
          <a:p>
            <a:r>
              <a:rPr lang="fi-FI" b="1" dirty="0"/>
              <a:t>Etätyöohjeeseen päivityksiä - keskeiset muutokset</a:t>
            </a:r>
            <a:endParaRPr lang="fi-FI" dirty="0"/>
          </a:p>
          <a:p>
            <a:pPr>
              <a:buFont typeface="Arial" panose="020B0604020202020204" pitchFamily="34" charset="0"/>
              <a:buChar char="•"/>
            </a:pPr>
            <a:r>
              <a:rPr lang="fi-FI" dirty="0">
                <a:effectLst/>
              </a:rPr>
              <a:t>​Etätyössä voidaan soveltaa liukuvaa työaikaa, myös normaalioloissa</a:t>
            </a:r>
            <a:endParaRPr lang="fi-FI" dirty="0"/>
          </a:p>
          <a:p>
            <a:pPr>
              <a:buFont typeface="Arial" panose="020B0604020202020204" pitchFamily="34" charset="0"/>
              <a:buChar char="•"/>
            </a:pPr>
            <a:r>
              <a:rPr lang="fi-FI" dirty="0">
                <a:effectLst/>
              </a:rPr>
              <a:t>Myös ylityön tekeminen etätyössä on mahdollista, mikä se katsotaan välttämättömäksi</a:t>
            </a:r>
            <a:endParaRPr lang="fi-FI" dirty="0"/>
          </a:p>
          <a:p>
            <a:pPr>
              <a:buFont typeface="Arial" panose="020B0604020202020204" pitchFamily="34" charset="0"/>
              <a:buChar char="•"/>
            </a:pPr>
            <a:r>
              <a:rPr lang="fi-FI" dirty="0">
                <a:effectLst/>
              </a:rPr>
              <a:t>Etätyötä ei voida tehdä ulkomailta käsin</a:t>
            </a:r>
            <a:endParaRPr lang="fi-FI" dirty="0"/>
          </a:p>
          <a:p>
            <a:pPr>
              <a:buFont typeface="Arial" panose="020B0604020202020204" pitchFamily="34" charset="0"/>
              <a:buChar char="•"/>
            </a:pPr>
            <a:r>
              <a:rPr lang="fi-FI" dirty="0">
                <a:effectLst/>
              </a:rPr>
              <a:t>Säännöllisesti tehtävästä etätyöstä on tehtävä edelleen kirjallinen sopimus etukäteen </a:t>
            </a:r>
            <a:endParaRPr lang="fi-FI" dirty="0"/>
          </a:p>
          <a:p>
            <a:pPr marL="742950" lvl="1" indent="-285750">
              <a:buFont typeface="Arial" panose="020B0604020202020204" pitchFamily="34" charset="0"/>
              <a:buChar char="•"/>
            </a:pPr>
            <a:r>
              <a:rPr lang="fi-FI" dirty="0">
                <a:effectLst/>
              </a:rPr>
              <a:t>Muistutettiin, että etäpäivien osalta on jo aiemmin päätetty, ettei maksimäärää linjata. Etätyön määrä mitoitetaan henkilön tehtävien luonteen mukaan. Lisäksi on huomioitava henkilön edellytykset selvitä etätyönä tehtävistä töistä sekä vaikutukset toimintayksikön tehtävien järjestelyyn</a:t>
            </a:r>
            <a:endParaRPr lang="fi-FI" dirty="0"/>
          </a:p>
          <a:p>
            <a:pPr>
              <a:buFont typeface="Arial" panose="020B0604020202020204" pitchFamily="34" charset="0"/>
              <a:buChar char="•"/>
            </a:pPr>
            <a:r>
              <a:rPr lang="fi-FI" dirty="0">
                <a:effectLst/>
              </a:rPr>
              <a:t>Ohjeisiin on tehty myös muita etätyöhön liittyviä ja vaatimia nk. teknisiä päivityksiä mm. vakuutuksiin ja työtapaturmaan, ergonomiaan </a:t>
            </a:r>
            <a:r>
              <a:rPr lang="fi-FI" dirty="0" err="1">
                <a:effectLst/>
              </a:rPr>
              <a:t>jne</a:t>
            </a:r>
            <a:endParaRPr lang="fi-FI" dirty="0"/>
          </a:p>
          <a:p>
            <a:endParaRPr lang="fi-FI" dirty="0"/>
          </a:p>
        </p:txBody>
      </p:sp>
    </p:spTree>
    <p:extLst>
      <p:ext uri="{BB962C8B-B14F-4D97-AF65-F5344CB8AC3E}">
        <p14:creationId xmlns:p14="http://schemas.microsoft.com/office/powerpoint/2010/main" val="1627637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20ABC9A-3CFA-49CD-B5A0-2CF11C039E50}"/>
              </a:ext>
            </a:extLst>
          </p:cNvPr>
          <p:cNvSpPr>
            <a:spLocks noGrp="1"/>
          </p:cNvSpPr>
          <p:nvPr>
            <p:ph type="title"/>
          </p:nvPr>
        </p:nvSpPr>
        <p:spPr/>
        <p:txBody>
          <a:bodyPr/>
          <a:lstStyle/>
          <a:p>
            <a:r>
              <a:rPr lang="fi-FI" dirty="0"/>
              <a:t>Kuntakokeilut</a:t>
            </a:r>
          </a:p>
        </p:txBody>
      </p:sp>
      <p:sp>
        <p:nvSpPr>
          <p:cNvPr id="3" name="Sisällön paikkamerkki 2">
            <a:extLst>
              <a:ext uri="{FF2B5EF4-FFF2-40B4-BE49-F238E27FC236}">
                <a16:creationId xmlns:a16="http://schemas.microsoft.com/office/drawing/2014/main" id="{68DE680E-E3EA-4088-8093-AB872375197D}"/>
              </a:ext>
            </a:extLst>
          </p:cNvPr>
          <p:cNvSpPr>
            <a:spLocks noGrp="1"/>
          </p:cNvSpPr>
          <p:nvPr>
            <p:ph idx="1"/>
          </p:nvPr>
        </p:nvSpPr>
        <p:spPr>
          <a:xfrm>
            <a:off x="735472" y="1609725"/>
            <a:ext cx="7807569" cy="4410738"/>
          </a:xfrm>
        </p:spPr>
        <p:txBody>
          <a:bodyPr/>
          <a:lstStyle/>
          <a:p>
            <a:r>
              <a:rPr lang="fi-FI" sz="1400" b="1" i="0" u="none" strike="noStrike" baseline="0" dirty="0">
                <a:solidFill>
                  <a:srgbClr val="000000"/>
                </a:solidFill>
                <a:latin typeface="Arial" panose="020B0604020202020204" pitchFamily="34" charset="0"/>
              </a:rPr>
              <a:t>LAUSUNTOPYYNTÖ HE-LUONNOKSESTA LAEIKSI TYÖLLISYYDEN EDISTÄMISEN KUNTAKOKEILUSTA ANNETUN LAIN, JULKISESTA TYÖVOIMA- JA YRITYSPALVELUSTA ANNETUN LAIN 9 LUVUN 5 §:N JA 14 LUVUN, TYÖTTÖMYYSTURVALAIN 2 A LUVUN 13 A §:N JA TYÖLLISTYMISTÄ EDISTÄVÄSTÄ MONIALAISESTA YHTEISPALVELUSTA ANNETUN LAIN 9 §:N MUUTTAMISESTA </a:t>
            </a:r>
          </a:p>
          <a:p>
            <a:pPr marL="285750" indent="-285750">
              <a:buFontTx/>
              <a:buChar char="-"/>
            </a:pPr>
            <a:r>
              <a:rPr lang="fi-FI" sz="1800" b="0" i="0" u="none" strike="noStrike" baseline="0" dirty="0">
                <a:solidFill>
                  <a:srgbClr val="000000"/>
                </a:solidFill>
                <a:latin typeface="Arial" panose="020B0604020202020204" pitchFamily="34" charset="0"/>
              </a:rPr>
              <a:t>mahdollistavat asiakkaan siirtämisen kokeilukunnasta työ- ja elinkeinotoimistoon perustellusta syystä. </a:t>
            </a:r>
          </a:p>
          <a:p>
            <a:pPr marL="285750" indent="-285750">
              <a:buFontTx/>
              <a:buChar char="-"/>
            </a:pPr>
            <a:r>
              <a:rPr lang="fi-FI" sz="1800" b="0" i="0" u="none" strike="noStrike" baseline="0" dirty="0">
                <a:solidFill>
                  <a:srgbClr val="000000"/>
                </a:solidFill>
                <a:latin typeface="Arial" panose="020B0604020202020204" pitchFamily="34" charset="0"/>
              </a:rPr>
              <a:t>työttömyysturvatehtävien laajemmaksi siirtämiseksi työ- ja elinkeinotoimistoilta kokeilukunnille </a:t>
            </a:r>
          </a:p>
          <a:p>
            <a:pPr marL="285750" indent="-285750">
              <a:buFontTx/>
              <a:buChar char="-"/>
            </a:pPr>
            <a:r>
              <a:rPr lang="fi-FI" sz="1800" b="0" i="0" u="none" strike="noStrike" baseline="0" dirty="0">
                <a:solidFill>
                  <a:srgbClr val="000000"/>
                </a:solidFill>
                <a:latin typeface="Arial" panose="020B0604020202020204" pitchFamily="34" charset="0"/>
              </a:rPr>
              <a:t>harkinnanvaraisen kulukorvauksen muutoksenhakua, </a:t>
            </a:r>
          </a:p>
          <a:p>
            <a:pPr marL="285750" indent="-285750">
              <a:buFontTx/>
              <a:buChar char="-"/>
            </a:pPr>
            <a:r>
              <a:rPr lang="fi-FI" sz="1800" b="0" i="0" u="none" strike="noStrike" baseline="0" dirty="0">
                <a:solidFill>
                  <a:srgbClr val="000000"/>
                </a:solidFill>
                <a:latin typeface="Arial" panose="020B0604020202020204" pitchFamily="34" charset="0"/>
              </a:rPr>
              <a:t>kokeilualueen kuntien kuntayhtymän virkamiehen URA-asiakastietojärjestelmää koskevaa käyttöoikeutta ja monialaisen yhteispalvelun asiakasrekisterin (TYPPI-rekisteri) käyttöoi</a:t>
            </a:r>
            <a:r>
              <a:rPr lang="fi-FI" sz="1800" dirty="0">
                <a:solidFill>
                  <a:srgbClr val="000000"/>
                </a:solidFill>
              </a:rPr>
              <a:t>keutta</a:t>
            </a:r>
          </a:p>
          <a:p>
            <a:pPr marL="285750" indent="-285750">
              <a:buFontTx/>
              <a:buChar char="-"/>
            </a:pPr>
            <a:r>
              <a:rPr lang="fi-FI" dirty="0">
                <a:hlinkClick r:id="rId2"/>
              </a:rPr>
              <a:t>https://tem.fi/-/esitysluonnos-kuntakokeilulain-lisayksista-lausuntokierrokselle</a:t>
            </a:r>
            <a:endParaRPr lang="fi-FI" dirty="0"/>
          </a:p>
          <a:p>
            <a:pPr marL="285750" indent="-285750">
              <a:buFontTx/>
              <a:buChar char="-"/>
            </a:pPr>
            <a:r>
              <a:rPr lang="fi-FI" dirty="0"/>
              <a:t>Lausunto aika päättyi 26.02.2021 mennessä</a:t>
            </a:r>
          </a:p>
        </p:txBody>
      </p:sp>
    </p:spTree>
    <p:extLst>
      <p:ext uri="{BB962C8B-B14F-4D97-AF65-F5344CB8AC3E}">
        <p14:creationId xmlns:p14="http://schemas.microsoft.com/office/powerpoint/2010/main" val="1831903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latin typeface="Arial" panose="020B0604020202020204" pitchFamily="34" charset="0"/>
                <a:cs typeface="Arial" panose="020B0604020202020204" pitchFamily="34" charset="0"/>
              </a:rPr>
              <a:t>Asiakokonaisuuksia</a:t>
            </a:r>
          </a:p>
        </p:txBody>
      </p:sp>
      <p:sp>
        <p:nvSpPr>
          <p:cNvPr id="3" name="Sisällön paikkamerkki 2"/>
          <p:cNvSpPr>
            <a:spLocks noGrp="1"/>
          </p:cNvSpPr>
          <p:nvPr>
            <p:ph idx="1"/>
          </p:nvPr>
        </p:nvSpPr>
        <p:spPr/>
        <p:txBody>
          <a:bodyPr/>
          <a:lstStyle/>
          <a:p>
            <a:r>
              <a:rPr lang="fi-FI" sz="1800" b="1" dirty="0"/>
              <a:t>TYÖLLISYYDEN EDISTÄMISEN KUNTAKOKEILUT </a:t>
            </a:r>
          </a:p>
          <a:p>
            <a:r>
              <a:rPr lang="fi-FI" sz="1800" b="1" dirty="0"/>
              <a:t>TE-palveluiden uudistamisen aikataulua</a:t>
            </a:r>
          </a:p>
          <a:p>
            <a:r>
              <a:rPr lang="fi-FI" sz="1800" b="1" dirty="0"/>
              <a:t>Työttömyysturvatehtävien keskittäminen</a:t>
            </a:r>
          </a:p>
          <a:p>
            <a:r>
              <a:rPr lang="fi-FI" b="1" dirty="0"/>
              <a:t>VES – ja VPJ </a:t>
            </a:r>
          </a:p>
          <a:p>
            <a:r>
              <a:rPr lang="fi-FI" dirty="0"/>
              <a:t>virastoeräneuvottelu – virastoerä 1,0% 1.5.2021 alkaen    - yleiskorotus 0.97% 1.6.2021</a:t>
            </a:r>
          </a:p>
          <a:p>
            <a:r>
              <a:rPr lang="fi-FI" b="1" dirty="0"/>
              <a:t>TE-toimistojen VPJ -seuranta- ja kehittämisryhmä </a:t>
            </a:r>
          </a:p>
          <a:p>
            <a:r>
              <a:rPr lang="fi-FI" dirty="0"/>
              <a:t>-</a:t>
            </a:r>
            <a:r>
              <a:rPr lang="fi-FI" b="1" dirty="0"/>
              <a:t> </a:t>
            </a:r>
            <a:r>
              <a:rPr lang="fi-FI" dirty="0"/>
              <a:t>Linjaukset ( 27.10.2020) </a:t>
            </a:r>
          </a:p>
          <a:p>
            <a:r>
              <a:rPr lang="fi-FI" b="1" dirty="0"/>
              <a:t>Valtakunnallinen yhteistoiminta</a:t>
            </a:r>
          </a:p>
          <a:p>
            <a:r>
              <a:rPr lang="fi-FI" b="1" dirty="0" err="1"/>
              <a:t>Pron</a:t>
            </a:r>
            <a:r>
              <a:rPr lang="fi-FI" b="1" dirty="0"/>
              <a:t> edunvalvonta 4-vuotiskausi 2021-2024 </a:t>
            </a:r>
          </a:p>
          <a:p>
            <a:r>
              <a:rPr lang="fi-FI" b="1" dirty="0"/>
              <a:t> </a:t>
            </a:r>
            <a:r>
              <a:rPr lang="fi-FI" dirty="0"/>
              <a:t>– hallitus, edustajisto, valtion neuvottelukunta</a:t>
            </a:r>
          </a:p>
          <a:p>
            <a:r>
              <a:rPr lang="fi-FI" b="1" dirty="0"/>
              <a:t>Meta</a:t>
            </a:r>
          </a:p>
          <a:p>
            <a:endParaRPr lang="fi-FI" b="1" dirty="0">
              <a:solidFill>
                <a:srgbClr val="FF0000"/>
              </a:solidFill>
            </a:endParaRPr>
          </a:p>
          <a:p>
            <a:endParaRPr lang="fi-FI" b="1" dirty="0"/>
          </a:p>
        </p:txBody>
      </p:sp>
    </p:spTree>
    <p:extLst>
      <p:ext uri="{BB962C8B-B14F-4D97-AF65-F5344CB8AC3E}">
        <p14:creationId xmlns:p14="http://schemas.microsoft.com/office/powerpoint/2010/main" val="31948568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5CFA08-A107-4A9D-AE09-45C788854CF9}"/>
              </a:ext>
            </a:extLst>
          </p:cNvPr>
          <p:cNvSpPr>
            <a:spLocks noGrp="1"/>
          </p:cNvSpPr>
          <p:nvPr>
            <p:ph type="title"/>
          </p:nvPr>
        </p:nvSpPr>
        <p:spPr/>
        <p:txBody>
          <a:bodyPr/>
          <a:lstStyle/>
          <a:p>
            <a:br>
              <a:rPr lang="fi-FI" sz="2400" dirty="0">
                <a:solidFill>
                  <a:srgbClr val="000000"/>
                </a:solidFill>
              </a:rPr>
            </a:br>
            <a:r>
              <a:rPr lang="fi-FI" sz="2400" b="1" i="0" u="none" strike="noStrike" baseline="0" dirty="0">
                <a:solidFill>
                  <a:srgbClr val="FF0000"/>
                </a:solidFill>
              </a:rPr>
              <a:t>Työ- ja elinkeinotoimistojen alueellisen toimivallan muuttaminen </a:t>
            </a:r>
            <a:br>
              <a:rPr lang="fi-FI" sz="2000" b="1" i="0" u="none" strike="noStrike" baseline="0" dirty="0">
                <a:solidFill>
                  <a:srgbClr val="FF0000"/>
                </a:solidFill>
              </a:rPr>
            </a:br>
            <a:endParaRPr lang="fi-FI" dirty="0"/>
          </a:p>
        </p:txBody>
      </p:sp>
      <p:sp>
        <p:nvSpPr>
          <p:cNvPr id="3" name="Sisällön paikkamerkki 2">
            <a:extLst>
              <a:ext uri="{FF2B5EF4-FFF2-40B4-BE49-F238E27FC236}">
                <a16:creationId xmlns:a16="http://schemas.microsoft.com/office/drawing/2014/main" id="{C54062EC-CF7F-49CD-8902-C9735734E038}"/>
              </a:ext>
            </a:extLst>
          </p:cNvPr>
          <p:cNvSpPr>
            <a:spLocks noGrp="1"/>
          </p:cNvSpPr>
          <p:nvPr>
            <p:ph idx="1"/>
          </p:nvPr>
        </p:nvSpPr>
        <p:spPr/>
        <p:txBody>
          <a:bodyPr/>
          <a:lstStyle/>
          <a:p>
            <a:r>
              <a:rPr lang="fi-FI" sz="1800" b="1" i="0" u="none" strike="noStrike" baseline="0" dirty="0">
                <a:solidFill>
                  <a:srgbClr val="000000"/>
                </a:solidFill>
                <a:latin typeface="Arial" panose="020B0604020202020204" pitchFamily="34" charset="0"/>
              </a:rPr>
              <a:t>Työ- ja elinkeinotoimistojen alueellisen toimivallan muuttaminen </a:t>
            </a:r>
          </a:p>
          <a:p>
            <a:r>
              <a:rPr lang="fi-FI" sz="1800" b="1" i="0" u="none" strike="noStrike" baseline="0" dirty="0">
                <a:solidFill>
                  <a:srgbClr val="000000"/>
                </a:solidFill>
                <a:latin typeface="Arial" panose="020B0604020202020204" pitchFamily="34" charset="0"/>
              </a:rPr>
              <a:t>työttömyysturva-asioissa ja työllistymistä edistävien palveluiden keskeyttämisestä päätettäessä </a:t>
            </a:r>
          </a:p>
          <a:p>
            <a:pPr algn="l"/>
            <a:endParaRPr lang="fi-FI" sz="1800" b="0" i="0" u="none" strike="noStrike" baseline="0" dirty="0">
              <a:solidFill>
                <a:srgbClr val="000000"/>
              </a:solidFill>
              <a:latin typeface="Arial" panose="020B0604020202020204" pitchFamily="34" charset="0"/>
            </a:endParaRPr>
          </a:p>
          <a:p>
            <a:r>
              <a:rPr lang="fi-FI" sz="1800" b="0" i="0" u="none" strike="noStrike" baseline="0" dirty="0">
                <a:solidFill>
                  <a:srgbClr val="000000"/>
                </a:solidFill>
                <a:latin typeface="Arial" panose="020B0604020202020204" pitchFamily="34" charset="0"/>
              </a:rPr>
              <a:t> Toimialueen laajentamista koskevat tehtävät koskisivat työvoimapoliittisen lausunnon antamista niistä työttömyysetuuden saamisen edellytyksistä, joita ratkaistaan nykyisin muusta asiakaspalvelusta erillisissä työttömyysturvayksiköissä. </a:t>
            </a:r>
          </a:p>
          <a:p>
            <a:r>
              <a:rPr lang="fi-FI" sz="1800" b="0" i="0" u="none" strike="noStrike" baseline="0" dirty="0">
                <a:solidFill>
                  <a:srgbClr val="000000"/>
                </a:solidFill>
                <a:latin typeface="Arial" panose="020B0604020202020204" pitchFamily="34" charset="0"/>
              </a:rPr>
              <a:t>Lisäksi tehtävät koskisivat työllistymistä edistävien palveluiden keskeyttämistä. </a:t>
            </a:r>
          </a:p>
          <a:p>
            <a:r>
              <a:rPr lang="fi-FI" sz="1800" b="0" i="0" u="none" strike="noStrike" baseline="0" dirty="0">
                <a:solidFill>
                  <a:srgbClr val="000000"/>
                </a:solidFill>
                <a:latin typeface="Arial" panose="020B0604020202020204" pitchFamily="34" charset="0"/>
              </a:rPr>
              <a:t>Lausunto aika päättyi </a:t>
            </a:r>
            <a:r>
              <a:rPr lang="fi-FI" sz="1800" b="1" i="0" u="none" strike="noStrike" baseline="0" dirty="0">
                <a:solidFill>
                  <a:srgbClr val="000000"/>
                </a:solidFill>
                <a:latin typeface="Arial" panose="020B0604020202020204" pitchFamily="34" charset="0"/>
              </a:rPr>
              <a:t>26.2.2021 </a:t>
            </a:r>
          </a:p>
          <a:p>
            <a:r>
              <a:rPr lang="fi-FI" sz="1800" b="0" i="0" u="none" strike="noStrike" baseline="0" dirty="0">
                <a:solidFill>
                  <a:srgbClr val="000000"/>
                </a:solidFill>
                <a:latin typeface="Arial" panose="020B0604020202020204" pitchFamily="34" charset="0"/>
              </a:rPr>
              <a:t>https://tem.fi/hankesivu?tunnus=TEM155:00/2020 </a:t>
            </a:r>
          </a:p>
          <a:p>
            <a:endParaRPr lang="fi-FI" dirty="0"/>
          </a:p>
        </p:txBody>
      </p:sp>
    </p:spTree>
    <p:extLst>
      <p:ext uri="{BB962C8B-B14F-4D97-AF65-F5344CB8AC3E}">
        <p14:creationId xmlns:p14="http://schemas.microsoft.com/office/powerpoint/2010/main" val="2319368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7143918"/>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66A028E-FE5F-40E6-A4D7-051C63DFA130}"/>
              </a:ext>
            </a:extLst>
          </p:cNvPr>
          <p:cNvSpPr>
            <a:spLocks noGrp="1"/>
          </p:cNvSpPr>
          <p:nvPr>
            <p:ph type="title"/>
          </p:nvPr>
        </p:nvSpPr>
        <p:spPr/>
        <p:txBody>
          <a:bodyPr/>
          <a:lstStyle/>
          <a:p>
            <a:r>
              <a:rPr lang="fi-FI" dirty="0"/>
              <a:t>Virastoerä 1.5.2021</a:t>
            </a:r>
          </a:p>
        </p:txBody>
      </p:sp>
      <p:sp>
        <p:nvSpPr>
          <p:cNvPr id="3" name="Sisällön paikkamerkki 2">
            <a:extLst>
              <a:ext uri="{FF2B5EF4-FFF2-40B4-BE49-F238E27FC236}">
                <a16:creationId xmlns:a16="http://schemas.microsoft.com/office/drawing/2014/main" id="{F4B17F1D-5160-4AC2-9494-3ED2FB03617D}"/>
              </a:ext>
            </a:extLst>
          </p:cNvPr>
          <p:cNvSpPr>
            <a:spLocks noGrp="1"/>
          </p:cNvSpPr>
          <p:nvPr>
            <p:ph idx="1"/>
          </p:nvPr>
        </p:nvSpPr>
        <p:spPr/>
        <p:txBody>
          <a:bodyPr/>
          <a:lstStyle/>
          <a:p>
            <a:r>
              <a:rPr lang="fi-FI" sz="1800" dirty="0">
                <a:effectLst/>
                <a:ea typeface="Calibri" panose="020F0502020204030204" pitchFamily="34" charset="0"/>
              </a:rPr>
              <a:t>Virastoerän kohdentamista koskevat neuvottelut päättyivät 8.3.2021. Neuvotteluissa sovittiin 1 %:n suuruisen virastoerän kohdentaminen 1.5.2021 alkaen seuraaville vaativuustasoille:</a:t>
            </a:r>
          </a:p>
          <a:p>
            <a:pPr>
              <a:lnSpc>
                <a:spcPct val="115000"/>
              </a:lnSpc>
            </a:pPr>
            <a:r>
              <a:rPr lang="fi-FI" sz="1800" dirty="0">
                <a:effectLst/>
                <a:ea typeface="Calibri" panose="020F0502020204030204" pitchFamily="34" charset="0"/>
              </a:rPr>
              <a:t>Vaativuustaso                          Lisäys</a:t>
            </a:r>
          </a:p>
          <a:p>
            <a:pPr>
              <a:lnSpc>
                <a:spcPct val="115000"/>
              </a:lnSpc>
            </a:pPr>
            <a:r>
              <a:rPr lang="fi-FI" sz="1800" dirty="0">
                <a:effectLst/>
                <a:ea typeface="Calibri" panose="020F0502020204030204" pitchFamily="34" charset="0"/>
              </a:rPr>
              <a:t>4                                                  44,00 euroa		(+2,08%)</a:t>
            </a:r>
          </a:p>
          <a:p>
            <a:pPr>
              <a:lnSpc>
                <a:spcPct val="115000"/>
              </a:lnSpc>
            </a:pPr>
            <a:r>
              <a:rPr lang="fi-FI" sz="1800" dirty="0">
                <a:effectLst/>
                <a:ea typeface="Calibri" panose="020F0502020204030204" pitchFamily="34" charset="0"/>
              </a:rPr>
              <a:t>4a                                                52,00 euroa		(+2,38%)</a:t>
            </a:r>
          </a:p>
          <a:p>
            <a:pPr>
              <a:lnSpc>
                <a:spcPct val="115000"/>
              </a:lnSpc>
            </a:pPr>
            <a:r>
              <a:rPr lang="fi-FI" sz="1800" dirty="0">
                <a:effectLst/>
                <a:ea typeface="Calibri" panose="020F0502020204030204" pitchFamily="34" charset="0"/>
              </a:rPr>
              <a:t>8                                                  50,00 euroa		(+1,75%)</a:t>
            </a:r>
          </a:p>
          <a:p>
            <a:pPr>
              <a:lnSpc>
                <a:spcPct val="115000"/>
              </a:lnSpc>
            </a:pPr>
            <a:r>
              <a:rPr lang="fi-FI" sz="1800" dirty="0">
                <a:effectLst/>
                <a:ea typeface="Calibri" panose="020F0502020204030204" pitchFamily="34" charset="0"/>
              </a:rPr>
              <a:t>9                                                  45,00 euroa		(+1,55%)</a:t>
            </a:r>
          </a:p>
          <a:p>
            <a:pPr>
              <a:lnSpc>
                <a:spcPct val="115000"/>
              </a:lnSpc>
            </a:pPr>
            <a:r>
              <a:rPr lang="fi-FI" sz="1800" dirty="0">
                <a:effectLst/>
                <a:ea typeface="Calibri" panose="020F0502020204030204" pitchFamily="34" charset="0"/>
              </a:rPr>
              <a:t>10                                                62,38 euroa		(+2,05%)</a:t>
            </a:r>
          </a:p>
          <a:p>
            <a:pPr>
              <a:lnSpc>
                <a:spcPct val="115000"/>
              </a:lnSpc>
            </a:pPr>
            <a:r>
              <a:rPr lang="fi-FI" sz="1800" dirty="0">
                <a:effectLst/>
                <a:ea typeface="Calibri" panose="020F0502020204030204" pitchFamily="34" charset="0"/>
              </a:rPr>
              <a:t>11                                                48,00 euroa		(+1,49%)</a:t>
            </a:r>
          </a:p>
          <a:p>
            <a:pPr>
              <a:lnSpc>
                <a:spcPct val="115000"/>
              </a:lnSpc>
            </a:pPr>
            <a:r>
              <a:rPr lang="fi-FI" sz="1800" dirty="0">
                <a:effectLst/>
                <a:ea typeface="Calibri" panose="020F0502020204030204" pitchFamily="34" charset="0"/>
              </a:rPr>
              <a:t>14                                                40,00 euroa		(+1,01%)</a:t>
            </a:r>
          </a:p>
          <a:p>
            <a:endParaRPr lang="fi-FI" dirty="0"/>
          </a:p>
        </p:txBody>
      </p:sp>
    </p:spTree>
    <p:extLst>
      <p:ext uri="{BB962C8B-B14F-4D97-AF65-F5344CB8AC3E}">
        <p14:creationId xmlns:p14="http://schemas.microsoft.com/office/powerpoint/2010/main" val="4039738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C4D0A6F-A3AA-4699-A796-43CCCA7DF1B9}"/>
              </a:ext>
            </a:extLst>
          </p:cNvPr>
          <p:cNvSpPr>
            <a:spLocks noGrp="1"/>
          </p:cNvSpPr>
          <p:nvPr>
            <p:ph type="title"/>
          </p:nvPr>
        </p:nvSpPr>
        <p:spPr/>
        <p:txBody>
          <a:bodyPr/>
          <a:lstStyle/>
          <a:p>
            <a:r>
              <a:rPr lang="fi-FI" sz="2400" dirty="0"/>
              <a:t>Työvoima- ja yrityspalvelujen uudistamisen ohjausryhmä (TE-</a:t>
            </a:r>
            <a:r>
              <a:rPr lang="fi-FI" sz="2400" dirty="0" err="1"/>
              <a:t>Ohjuri</a:t>
            </a:r>
            <a:r>
              <a:rPr lang="fi-FI" sz="2400" dirty="0"/>
              <a:t>)</a:t>
            </a:r>
          </a:p>
        </p:txBody>
      </p:sp>
      <p:sp>
        <p:nvSpPr>
          <p:cNvPr id="3" name="Sisällön paikkamerkki 2">
            <a:extLst>
              <a:ext uri="{FF2B5EF4-FFF2-40B4-BE49-F238E27FC236}">
                <a16:creationId xmlns:a16="http://schemas.microsoft.com/office/drawing/2014/main" id="{CA70D07F-DF0A-4776-BD88-A0DA846E3954}"/>
              </a:ext>
            </a:extLst>
          </p:cNvPr>
          <p:cNvSpPr>
            <a:spLocks noGrp="1"/>
          </p:cNvSpPr>
          <p:nvPr>
            <p:ph idx="1"/>
          </p:nvPr>
        </p:nvSpPr>
        <p:spPr/>
        <p:txBody>
          <a:bodyPr/>
          <a:lstStyle/>
          <a:p>
            <a:r>
              <a:rPr lang="fi-FI" sz="1600" dirty="0"/>
              <a:t>Kevätkauden 2021 kokousaikataulua:</a:t>
            </a:r>
          </a:p>
          <a:p>
            <a:r>
              <a:rPr lang="fi-FI" sz="1600" dirty="0"/>
              <a:t>(16.02., 16.03.,  PERUTTU ) 15.04., 19.05. ja 16.06.</a:t>
            </a:r>
          </a:p>
          <a:p>
            <a:endParaRPr lang="fi-FI" sz="1600" dirty="0"/>
          </a:p>
          <a:p>
            <a:r>
              <a:rPr lang="fi-FI" sz="1600" dirty="0">
                <a:effectLst/>
                <a:ea typeface="Calibri" panose="020F0502020204030204" pitchFamily="34" charset="0"/>
              </a:rPr>
              <a:t>Uudistuksiin liittyviä ja muita työryhmiä on runsaasti ja ohjausryhmän sihteeristö on päätynyt siihen, että hallituksen puoliväliriihen jälkeen on tarkoituksenmukaista tarkastella työllisyyteen liittyvää työryhmäkokonaisuutta uudelta pohjalta.</a:t>
            </a:r>
          </a:p>
          <a:p>
            <a:endParaRPr lang="fi-FI" sz="1600" dirty="0">
              <a:effectLst/>
              <a:ea typeface="Calibri" panose="020F0502020204030204" pitchFamily="34" charset="0"/>
            </a:endParaRPr>
          </a:p>
          <a:p>
            <a:r>
              <a:rPr lang="fi-FI" sz="1600" dirty="0">
                <a:effectLst/>
                <a:ea typeface="Calibri" panose="020F0502020204030204" pitchFamily="34" charset="0"/>
              </a:rPr>
              <a:t>TE-</a:t>
            </a:r>
            <a:r>
              <a:rPr lang="fi-FI" sz="1600" dirty="0" err="1">
                <a:effectLst/>
                <a:ea typeface="Calibri" panose="020F0502020204030204" pitchFamily="34" charset="0"/>
              </a:rPr>
              <a:t>Ohjuri</a:t>
            </a:r>
            <a:r>
              <a:rPr lang="fi-FI" sz="1600" dirty="0">
                <a:effectLst/>
                <a:ea typeface="Calibri" panose="020F0502020204030204" pitchFamily="34" charset="0"/>
              </a:rPr>
              <a:t> on saanut asettamiskirjeessä listatut tehtävänsä päätökseen, joten sen jatkoa on tarkoitus myös pohtia puoliväliriihen jälkeen. </a:t>
            </a:r>
          </a:p>
          <a:p>
            <a:endParaRPr lang="fi-FI" sz="1600" dirty="0">
              <a:effectLst/>
              <a:ea typeface="Calibri" panose="020F0502020204030204" pitchFamily="34" charset="0"/>
            </a:endParaRPr>
          </a:p>
          <a:p>
            <a:r>
              <a:rPr lang="fi-FI" sz="1600" dirty="0">
                <a:effectLst/>
                <a:ea typeface="Calibri" panose="020F0502020204030204" pitchFamily="34" charset="0"/>
              </a:rPr>
              <a:t>TE-palvelustrategian toimeenpanosuunnitelmista alueen esityksistä toimeenpanosuunnitelmien yhteenveto 15.4. TE-</a:t>
            </a:r>
            <a:r>
              <a:rPr lang="fi-FI" sz="1600" dirty="0" err="1">
                <a:effectLst/>
                <a:ea typeface="Calibri" panose="020F0502020204030204" pitchFamily="34" charset="0"/>
              </a:rPr>
              <a:t>Ohjurin</a:t>
            </a:r>
            <a:r>
              <a:rPr lang="fi-FI" sz="1600" dirty="0">
                <a:effectLst/>
                <a:ea typeface="Calibri" panose="020F0502020204030204" pitchFamily="34" charset="0"/>
              </a:rPr>
              <a:t> kokoukseen. </a:t>
            </a:r>
          </a:p>
          <a:p>
            <a:endParaRPr lang="fi-FI" sz="1600" dirty="0">
              <a:effectLst/>
              <a:ea typeface="Calibri" panose="020F0502020204030204" pitchFamily="34" charset="0"/>
            </a:endParaRPr>
          </a:p>
          <a:p>
            <a:r>
              <a:rPr lang="fi-FI" sz="1600" dirty="0"/>
              <a:t>TE-</a:t>
            </a:r>
            <a:r>
              <a:rPr lang="fi-FI" sz="1600" dirty="0" err="1"/>
              <a:t>ohjurissa</a:t>
            </a:r>
            <a:r>
              <a:rPr lang="fi-FI" sz="1600" dirty="0"/>
              <a:t>  </a:t>
            </a:r>
            <a:r>
              <a:rPr lang="fi-FI" sz="1600" dirty="0" err="1"/>
              <a:t>Pron</a:t>
            </a:r>
            <a:r>
              <a:rPr lang="fi-FI" sz="1600" dirty="0"/>
              <a:t> varsinainen jäsen </a:t>
            </a:r>
            <a:r>
              <a:rPr lang="fi-FI" sz="1600" dirty="0" err="1"/>
              <a:t>plm</a:t>
            </a:r>
            <a:r>
              <a:rPr lang="fi-FI" sz="1600" dirty="0"/>
              <a:t> Kari Reponen ja varajäsen </a:t>
            </a:r>
            <a:r>
              <a:rPr lang="fi-FI" sz="1600" dirty="0" err="1"/>
              <a:t>varaplm</a:t>
            </a:r>
            <a:r>
              <a:rPr lang="fi-FI" sz="1600" dirty="0"/>
              <a:t> Marika Englund  - kokouksiin on ollut mahdollista osallistua sekä varsinainen että vara.</a:t>
            </a:r>
          </a:p>
        </p:txBody>
      </p:sp>
    </p:spTree>
    <p:extLst>
      <p:ext uri="{BB962C8B-B14F-4D97-AF65-F5344CB8AC3E}">
        <p14:creationId xmlns:p14="http://schemas.microsoft.com/office/powerpoint/2010/main" val="1714096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8BA9B91-5C4F-4275-913B-29A8C4140D3B}"/>
              </a:ext>
            </a:extLst>
          </p:cNvPr>
          <p:cNvSpPr>
            <a:spLocks noGrp="1"/>
          </p:cNvSpPr>
          <p:nvPr>
            <p:ph type="title"/>
          </p:nvPr>
        </p:nvSpPr>
        <p:spPr/>
        <p:txBody>
          <a:bodyPr/>
          <a:lstStyle/>
          <a:p>
            <a:r>
              <a:rPr lang="fi-FI" sz="2000" dirty="0"/>
              <a:t>TE-palveluiden uudistamisen liittyen – TEM – ministeriötason valmistelua </a:t>
            </a:r>
          </a:p>
        </p:txBody>
      </p:sp>
      <p:sp>
        <p:nvSpPr>
          <p:cNvPr id="3" name="Sisällön paikkamerkki 2">
            <a:extLst>
              <a:ext uri="{FF2B5EF4-FFF2-40B4-BE49-F238E27FC236}">
                <a16:creationId xmlns:a16="http://schemas.microsoft.com/office/drawing/2014/main" id="{CCF3C5C6-6720-40DA-9C2D-00FD4E63E6CB}"/>
              </a:ext>
            </a:extLst>
          </p:cNvPr>
          <p:cNvSpPr>
            <a:spLocks noGrp="1"/>
          </p:cNvSpPr>
          <p:nvPr>
            <p:ph idx="1"/>
          </p:nvPr>
        </p:nvSpPr>
        <p:spPr/>
        <p:txBody>
          <a:bodyPr/>
          <a:lstStyle/>
          <a:p>
            <a:r>
              <a:rPr lang="fi-FI" sz="1800" dirty="0"/>
              <a:t>Kuntakokeilut</a:t>
            </a:r>
          </a:p>
          <a:p>
            <a:r>
              <a:rPr lang="fi-FI" sz="1800" dirty="0"/>
              <a:t>TE-palveluiden siirto paikallistasolle (hallituksen syksyn 2021 budjettiriihen termi) , TE-palvelurakenne</a:t>
            </a:r>
          </a:p>
          <a:p>
            <a:r>
              <a:rPr lang="fi-FI" sz="1800" dirty="0"/>
              <a:t>Pohjoismainen työvoimapalvelu</a:t>
            </a:r>
          </a:p>
          <a:p>
            <a:r>
              <a:rPr lang="fi-FI" sz="1800" dirty="0"/>
              <a:t>Palkkatukiuudistus</a:t>
            </a:r>
          </a:p>
          <a:p>
            <a:r>
              <a:rPr lang="fi-FI" sz="1800" dirty="0"/>
              <a:t>Monialaisten palveluiden lainsäädäntö</a:t>
            </a:r>
          </a:p>
          <a:p>
            <a:r>
              <a:rPr lang="fi-FI" sz="1800" dirty="0"/>
              <a:t>Jatkuvan oppimisen palvelukeskus  ( OKM –vastuuministeriö, yhteistyössä </a:t>
            </a:r>
            <a:r>
              <a:rPr lang="fi-FI" sz="1800" dirty="0" err="1"/>
              <a:t>TEMin</a:t>
            </a:r>
            <a:r>
              <a:rPr lang="fi-FI" sz="1800" dirty="0"/>
              <a:t> kanssa) – lausuntokierroksella 25.3.2021</a:t>
            </a:r>
          </a:p>
          <a:p>
            <a:r>
              <a:rPr lang="fi-FI" sz="1800" dirty="0"/>
              <a:t>TE-digi</a:t>
            </a:r>
          </a:p>
          <a:p>
            <a:r>
              <a:rPr lang="fi-FI" sz="1800" dirty="0"/>
              <a:t>TE-palvelustrategia</a:t>
            </a:r>
          </a:p>
          <a:p>
            <a:r>
              <a:rPr lang="fi-FI" sz="1800" dirty="0"/>
              <a:t>Työttömyysturvatehtävien osittainen keskittäminen Uudenmaan TE-toimistoon  </a:t>
            </a:r>
          </a:p>
          <a:p>
            <a:r>
              <a:rPr lang="fi-FI" sz="1800" dirty="0"/>
              <a:t>Lisäksi eri hallinnonaloilla valmistelua/selvitystä mm. SOTU-uudistus,  Samhall/työpankki</a:t>
            </a:r>
          </a:p>
        </p:txBody>
      </p:sp>
    </p:spTree>
    <p:extLst>
      <p:ext uri="{BB962C8B-B14F-4D97-AF65-F5344CB8AC3E}">
        <p14:creationId xmlns:p14="http://schemas.microsoft.com/office/powerpoint/2010/main" val="2719392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br>
              <a:rPr lang="fi-FI" sz="2000" b="1" dirty="0"/>
            </a:br>
            <a:br>
              <a:rPr lang="fi-FI" sz="2000" b="1" dirty="0"/>
            </a:br>
            <a:r>
              <a:rPr lang="fi-FI" sz="2400" b="1" dirty="0">
                <a:latin typeface="Arial" panose="020B0604020202020204" pitchFamily="34" charset="0"/>
                <a:cs typeface="Arial" panose="020B0604020202020204" pitchFamily="34" charset="0"/>
              </a:rPr>
              <a:t>TYÖLLISYYDEN EDISTÄMISEN KUNTAKOKEILUT</a:t>
            </a:r>
            <a:br>
              <a:rPr lang="fi-FI" sz="2400" b="1" dirty="0">
                <a:latin typeface="Arial" panose="020B0604020202020204" pitchFamily="34" charset="0"/>
                <a:cs typeface="Arial" panose="020B0604020202020204" pitchFamily="34" charset="0"/>
              </a:rPr>
            </a:br>
            <a:r>
              <a:rPr lang="fi-FI" sz="2400" b="1" dirty="0">
                <a:latin typeface="Arial" panose="020B0604020202020204" pitchFamily="34" charset="0"/>
                <a:cs typeface="Arial" panose="020B0604020202020204" pitchFamily="34" charset="0"/>
              </a:rPr>
              <a:t> </a:t>
            </a:r>
            <a:endParaRPr lang="fi-FI" dirty="0"/>
          </a:p>
        </p:txBody>
      </p:sp>
      <p:sp>
        <p:nvSpPr>
          <p:cNvPr id="3" name="Sisällön paikkamerkki 2"/>
          <p:cNvSpPr>
            <a:spLocks noGrp="1"/>
          </p:cNvSpPr>
          <p:nvPr>
            <p:ph idx="1"/>
          </p:nvPr>
        </p:nvSpPr>
        <p:spPr/>
        <p:txBody>
          <a:bodyPr/>
          <a:lstStyle/>
          <a:p>
            <a:r>
              <a:rPr lang="fi-FI" b="1" dirty="0"/>
              <a:t>Kuntakokeilun henkilöstönäkökulma TEM/TE-toimistojen </a:t>
            </a:r>
            <a:r>
              <a:rPr lang="fi-FI" b="1" dirty="0" err="1"/>
              <a:t>plmt</a:t>
            </a:r>
            <a:r>
              <a:rPr lang="fi-FI" b="1" dirty="0"/>
              <a:t>:</a:t>
            </a:r>
          </a:p>
          <a:p>
            <a:pPr marL="342900" indent="-342900">
              <a:buFontTx/>
              <a:buChar char="-"/>
            </a:pPr>
            <a:r>
              <a:rPr lang="fi-FI" dirty="0"/>
              <a:t>Seuraavat (25.2.) ja 23.3.2021 (1 tunti)</a:t>
            </a:r>
          </a:p>
          <a:p>
            <a:r>
              <a:rPr lang="fi-FI" dirty="0"/>
              <a:t>Alueiden ajankohtaisista näkemyksiä  esille otettavista aiheista</a:t>
            </a:r>
          </a:p>
          <a:p>
            <a:endParaRPr lang="fi-FI" dirty="0"/>
          </a:p>
          <a:p>
            <a:r>
              <a:rPr lang="fi-FI" b="1" dirty="0"/>
              <a:t>TEM: Siirtopäätöksen hylkääminen ja korvaavat resurssit (17.2.2021)</a:t>
            </a:r>
          </a:p>
          <a:p>
            <a:r>
              <a:rPr lang="fi-FI" b="1" dirty="0" err="1"/>
              <a:t>Save</a:t>
            </a:r>
            <a:r>
              <a:rPr lang="fi-FI" b="1" dirty="0"/>
              <a:t> </a:t>
            </a:r>
            <a:r>
              <a:rPr lang="fi-FI" b="1" dirty="0" err="1"/>
              <a:t>the</a:t>
            </a:r>
            <a:r>
              <a:rPr lang="fi-FI" b="1" dirty="0"/>
              <a:t> </a:t>
            </a:r>
            <a:r>
              <a:rPr lang="fi-FI" b="1" dirty="0" err="1"/>
              <a:t>date</a:t>
            </a:r>
            <a:r>
              <a:rPr lang="fi-FI" b="1" dirty="0"/>
              <a:t>: </a:t>
            </a:r>
            <a:r>
              <a:rPr lang="fi-FI" dirty="0"/>
              <a:t>Työllisyystoimenpiteiden esittely kuntakokeiluille </a:t>
            </a:r>
            <a:r>
              <a:rPr lang="fi-FI" sz="1800" dirty="0">
                <a:effectLst/>
                <a:ea typeface="Calibri" panose="020F0502020204030204" pitchFamily="34" charset="0"/>
              </a:rPr>
              <a:t>perjantaina 26. maaliskuuta klo 12-14.  TEM – kutsu –</a:t>
            </a:r>
          </a:p>
          <a:p>
            <a:r>
              <a:rPr lang="fi-FI" sz="1800" dirty="0">
                <a:ea typeface="Calibri" panose="020F0502020204030204" pitchFamily="34" charset="0"/>
              </a:rPr>
              <a:t>Kalenterikutsu jatkolähetyksenä toimitettu luottamusmiesverkostolle</a:t>
            </a:r>
          </a:p>
          <a:p>
            <a:endParaRPr lang="fi-FI" sz="1800" dirty="0">
              <a:effectLst/>
              <a:ea typeface="Calibri" panose="020F0502020204030204" pitchFamily="34" charset="0"/>
            </a:endParaRPr>
          </a:p>
          <a:p>
            <a:r>
              <a:rPr lang="fi-FI" sz="1800" dirty="0"/>
              <a:t>Kuntien työllisyyden kuntakokeilujen toiminnallisen valmistelun koordinaatioryhmä </a:t>
            </a:r>
            <a:r>
              <a:rPr lang="fi-FI" sz="1800" b="1" dirty="0"/>
              <a:t>(KUTVA 2.0) </a:t>
            </a:r>
            <a:r>
              <a:rPr lang="fi-FI" sz="1800" dirty="0"/>
              <a:t>– henkilöstöjärjestöjen yhteinen edustaja</a:t>
            </a:r>
          </a:p>
          <a:p>
            <a:r>
              <a:rPr lang="fi-FI" sz="1800" dirty="0"/>
              <a:t>Pääluottamusmies Kari Reponen – varajäsenet </a:t>
            </a:r>
            <a:r>
              <a:rPr lang="fi-FI" sz="1800" dirty="0" err="1"/>
              <a:t>plm</a:t>
            </a:r>
            <a:r>
              <a:rPr lang="fi-FI" sz="1800" dirty="0"/>
              <a:t> Pekka Liimatainen ja </a:t>
            </a:r>
            <a:r>
              <a:rPr lang="fi-FI" sz="1800" dirty="0" err="1"/>
              <a:t>plm</a:t>
            </a:r>
            <a:r>
              <a:rPr lang="fi-FI" sz="1800" dirty="0"/>
              <a:t> Jukka Sevon  </a:t>
            </a:r>
            <a:r>
              <a:rPr lang="fi-FI" sz="1800" dirty="0">
                <a:solidFill>
                  <a:srgbClr val="FF0000"/>
                </a:solidFill>
              </a:rPr>
              <a:t>( ryhmän nimeäminen vielä valmistelussa)</a:t>
            </a:r>
            <a:endParaRPr lang="fi-FI" dirty="0">
              <a:solidFill>
                <a:srgbClr val="FF0000"/>
              </a:solidFill>
            </a:endParaRPr>
          </a:p>
        </p:txBody>
      </p:sp>
    </p:spTree>
    <p:extLst>
      <p:ext uri="{BB962C8B-B14F-4D97-AF65-F5344CB8AC3E}">
        <p14:creationId xmlns:p14="http://schemas.microsoft.com/office/powerpoint/2010/main" val="4028829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82B0CDA-0151-4A16-9D4C-4BABF5E02BA7}"/>
              </a:ext>
            </a:extLst>
          </p:cNvPr>
          <p:cNvSpPr>
            <a:spLocks noGrp="1"/>
          </p:cNvSpPr>
          <p:nvPr>
            <p:ph type="title"/>
          </p:nvPr>
        </p:nvSpPr>
        <p:spPr/>
        <p:txBody>
          <a:bodyPr/>
          <a:lstStyle/>
          <a:p>
            <a:r>
              <a:rPr lang="fi-FI" sz="2800" dirty="0"/>
              <a:t>TE-PALVELUSTRATEGIA 2021-2023</a:t>
            </a:r>
          </a:p>
        </p:txBody>
      </p:sp>
      <p:sp>
        <p:nvSpPr>
          <p:cNvPr id="3" name="Sisällön paikkamerkki 2">
            <a:extLst>
              <a:ext uri="{FF2B5EF4-FFF2-40B4-BE49-F238E27FC236}">
                <a16:creationId xmlns:a16="http://schemas.microsoft.com/office/drawing/2014/main" id="{512497E5-D89B-442E-9A6C-37F1EFA7DE77}"/>
              </a:ext>
            </a:extLst>
          </p:cNvPr>
          <p:cNvSpPr>
            <a:spLocks noGrp="1"/>
          </p:cNvSpPr>
          <p:nvPr>
            <p:ph idx="1"/>
          </p:nvPr>
        </p:nvSpPr>
        <p:spPr/>
        <p:txBody>
          <a:bodyPr/>
          <a:lstStyle/>
          <a:p>
            <a:r>
              <a:rPr lang="fi-FI" sz="1600" dirty="0"/>
              <a:t>TE-palvelustrategia julkaistiin ke 16.12. +</a:t>
            </a:r>
            <a:r>
              <a:rPr lang="fi-FI" sz="1600" dirty="0" err="1"/>
              <a:t>TEM:n</a:t>
            </a:r>
            <a:r>
              <a:rPr lang="fi-FI" sz="1600" dirty="0"/>
              <a:t> tiedote ja blogi aiheesta</a:t>
            </a:r>
          </a:p>
          <a:p>
            <a:pPr lvl="1"/>
            <a:r>
              <a:rPr lang="fi-FI" sz="1600" dirty="0"/>
              <a:t>Viestintäsuunnitelmasta sovitaan </a:t>
            </a:r>
            <a:r>
              <a:rPr lang="fi-FI" sz="1600" dirty="0" err="1"/>
              <a:t>TEM:n</a:t>
            </a:r>
            <a:r>
              <a:rPr lang="fi-FI" sz="1600" dirty="0"/>
              <a:t> ja </a:t>
            </a:r>
            <a:r>
              <a:rPr lang="fi-FI" sz="1600" dirty="0" err="1"/>
              <a:t>KEHA:n</a:t>
            </a:r>
            <a:r>
              <a:rPr lang="fi-FI" sz="1600" dirty="0"/>
              <a:t> kesken</a:t>
            </a:r>
          </a:p>
          <a:p>
            <a:r>
              <a:rPr lang="fi-FI" sz="1600" dirty="0"/>
              <a:t>TEM pyytää alueita laatimaan palvelustrategian toimeenpanosuunnitelmat helmikuun 2021 loppuun mennessä</a:t>
            </a:r>
          </a:p>
          <a:p>
            <a:pPr lvl="1"/>
            <a:r>
              <a:rPr lang="fi-FI" sz="1600" dirty="0"/>
              <a:t>Toimintasuunnitelmissa tulee määrittää, millä </a:t>
            </a:r>
            <a:r>
              <a:rPr lang="fi-FI" sz="1600" b="1" dirty="0"/>
              <a:t>toimenpiteillä</a:t>
            </a:r>
            <a:r>
              <a:rPr lang="fi-FI" sz="1600" dirty="0"/>
              <a:t> palvelustrategian mukaisia linjauksia tullaan toimeenpanemaan</a:t>
            </a:r>
          </a:p>
          <a:p>
            <a:pPr lvl="1"/>
            <a:r>
              <a:rPr lang="fi-FI" sz="1600" dirty="0"/>
              <a:t>Toimintasuunnitelmissa alueita pyydetään määrittelemään lisäksi toteutuksen </a:t>
            </a:r>
            <a:r>
              <a:rPr lang="fi-FI" sz="1600" b="1" dirty="0"/>
              <a:t>seurantamekanismit ja –mittarit</a:t>
            </a:r>
            <a:r>
              <a:rPr lang="fi-FI" sz="1600" dirty="0"/>
              <a:t>. TEM laatinut mittareista pohjaa palvelustrategiaan. </a:t>
            </a:r>
          </a:p>
          <a:p>
            <a:pPr>
              <a:buFont typeface="Wingdings" panose="05000000000000000000" pitchFamily="2" charset="2"/>
              <a:buChar char="Ø"/>
            </a:pPr>
            <a:r>
              <a:rPr lang="fi-FI" sz="1600" dirty="0"/>
              <a:t>TEM esittää, että ELY-keskukset ja TE-toimistot sopivat alueilla myös keskenään toimintasuunnitelman seurannasta. (vrt. ELY/TE-tulossopimukset)</a:t>
            </a:r>
          </a:p>
          <a:p>
            <a:r>
              <a:rPr lang="fi-FI" sz="1600" dirty="0"/>
              <a:t>Strategian toimeenpanon arviointi pohjautuu keskinäiseen vuoropuheluun. TE-palvelujen strategista kehittämistä arvioidaan myös yhdessä strategisten kumppanien kanssa. </a:t>
            </a:r>
          </a:p>
          <a:p>
            <a:r>
              <a:rPr lang="fi-FI" sz="1600" dirty="0"/>
              <a:t>Strategian laajempi välitarkastelu tehdään vuonna 2023, jolloin päätetään mm. sen jatkoaikataulusta</a:t>
            </a:r>
          </a:p>
          <a:p>
            <a:endParaRPr lang="fi-FI" dirty="0"/>
          </a:p>
        </p:txBody>
      </p:sp>
    </p:spTree>
    <p:extLst>
      <p:ext uri="{BB962C8B-B14F-4D97-AF65-F5344CB8AC3E}">
        <p14:creationId xmlns:p14="http://schemas.microsoft.com/office/powerpoint/2010/main" val="2665466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071653E-8D18-45DC-AE9B-E77B311ED75B}"/>
              </a:ext>
            </a:extLst>
          </p:cNvPr>
          <p:cNvSpPr>
            <a:spLocks noGrp="1"/>
          </p:cNvSpPr>
          <p:nvPr>
            <p:ph type="title"/>
          </p:nvPr>
        </p:nvSpPr>
        <p:spPr/>
        <p:txBody>
          <a:bodyPr/>
          <a:lstStyle/>
          <a:p>
            <a:r>
              <a:rPr lang="fi-FI" sz="2800" dirty="0"/>
              <a:t>TE-palvelustrategia</a:t>
            </a:r>
          </a:p>
        </p:txBody>
      </p:sp>
      <p:sp>
        <p:nvSpPr>
          <p:cNvPr id="3" name="Sisällön paikkamerkki 2">
            <a:extLst>
              <a:ext uri="{FF2B5EF4-FFF2-40B4-BE49-F238E27FC236}">
                <a16:creationId xmlns:a16="http://schemas.microsoft.com/office/drawing/2014/main" id="{E40FD911-9E01-43FB-AC01-B30BCEE58383}"/>
              </a:ext>
            </a:extLst>
          </p:cNvPr>
          <p:cNvSpPr>
            <a:spLocks noGrp="1"/>
          </p:cNvSpPr>
          <p:nvPr>
            <p:ph idx="1"/>
          </p:nvPr>
        </p:nvSpPr>
        <p:spPr/>
        <p:txBody>
          <a:bodyPr/>
          <a:lstStyle/>
          <a:p>
            <a:r>
              <a:rPr lang="fi-FI" b="1" dirty="0"/>
              <a:t>TE-palvelustrategian linjaukset:</a:t>
            </a:r>
            <a:endParaRPr lang="fi-FI" dirty="0"/>
          </a:p>
          <a:p>
            <a:pPr>
              <a:buFont typeface="Arial" panose="020B0604020202020204" pitchFamily="34" charset="0"/>
              <a:buChar char="•"/>
            </a:pPr>
            <a:r>
              <a:rPr lang="fi-FI" dirty="0"/>
              <a:t>Vahvistetaan työnhaun alkua ja yksilöllisen palvelun tarjoamista</a:t>
            </a:r>
          </a:p>
          <a:p>
            <a:pPr>
              <a:buFont typeface="Arial" panose="020B0604020202020204" pitchFamily="34" charset="0"/>
              <a:buChar char="•"/>
            </a:pPr>
            <a:r>
              <a:rPr lang="fi-FI" dirty="0"/>
              <a:t>Yhdistetään työnantaja- ja työnvälityspalvelut rekrytointipalveluiksi</a:t>
            </a:r>
          </a:p>
          <a:p>
            <a:pPr>
              <a:buFont typeface="Arial" panose="020B0604020202020204" pitchFamily="34" charset="0"/>
              <a:buChar char="•"/>
            </a:pPr>
            <a:r>
              <a:rPr lang="fi-FI" dirty="0"/>
              <a:t>Tuetaan pk-yrityksiä rekrytoinnissa, niiden muutostilanteissa sekä kasvussa ja kansainvälistymisessä tiiviissä yhteistyössä kumppaniverkoston kanssa</a:t>
            </a:r>
          </a:p>
          <a:p>
            <a:pPr>
              <a:buFont typeface="Arial" panose="020B0604020202020204" pitchFamily="34" charset="0"/>
              <a:buChar char="•"/>
            </a:pPr>
            <a:r>
              <a:rPr lang="fi-FI" dirty="0"/>
              <a:t>Panostetaan aloittavaan yrittäjyyteen</a:t>
            </a:r>
          </a:p>
          <a:p>
            <a:pPr>
              <a:buFont typeface="Arial" panose="020B0604020202020204" pitchFamily="34" charset="0"/>
              <a:buChar char="•"/>
            </a:pPr>
            <a:r>
              <a:rPr lang="fi-FI" dirty="0"/>
              <a:t>Panostetaan vaikuttavaan ja monialaiseen palveluvalikoimaan</a:t>
            </a:r>
          </a:p>
          <a:p>
            <a:pPr>
              <a:buFont typeface="Arial" panose="020B0604020202020204" pitchFamily="34" charset="0"/>
              <a:buChar char="•"/>
            </a:pPr>
            <a:r>
              <a:rPr lang="fi-FI" dirty="0"/>
              <a:t>Uudistetaan TE-toimistojen palvelurakenne ja luodaan monikanavainen palvelumalli</a:t>
            </a:r>
          </a:p>
          <a:p>
            <a:pPr>
              <a:buFont typeface="Arial" panose="020B0604020202020204" pitchFamily="34" charset="0"/>
              <a:buChar char="•"/>
            </a:pPr>
            <a:r>
              <a:rPr lang="fi-FI" dirty="0"/>
              <a:t>Osaava ja arvostettu henkilöstö merkittävänä voimavarana</a:t>
            </a:r>
          </a:p>
          <a:p>
            <a:pPr>
              <a:buFont typeface="Arial" panose="020B0604020202020204" pitchFamily="34" charset="0"/>
              <a:buChar char="•"/>
            </a:pPr>
            <a:r>
              <a:rPr lang="fi-FI" dirty="0"/>
              <a:t>Tiedolla johtaminen keskeisenä osana palvelujärjestelmän kehittämistä</a:t>
            </a:r>
          </a:p>
          <a:p>
            <a:endParaRPr lang="fi-FI" dirty="0"/>
          </a:p>
        </p:txBody>
      </p:sp>
    </p:spTree>
    <p:extLst>
      <p:ext uri="{BB962C8B-B14F-4D97-AF65-F5344CB8AC3E}">
        <p14:creationId xmlns:p14="http://schemas.microsoft.com/office/powerpoint/2010/main" val="178833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CA36C4B-6FA5-4EBE-94BF-E3463376EBB6}"/>
              </a:ext>
            </a:extLst>
          </p:cNvPr>
          <p:cNvSpPr>
            <a:spLocks noGrp="1"/>
          </p:cNvSpPr>
          <p:nvPr>
            <p:ph type="title"/>
          </p:nvPr>
        </p:nvSpPr>
        <p:spPr/>
        <p:txBody>
          <a:bodyPr/>
          <a:lstStyle/>
          <a:p>
            <a:r>
              <a:rPr lang="fi-FI" sz="2800" dirty="0"/>
              <a:t>TE-palvelustrategia</a:t>
            </a:r>
          </a:p>
        </p:txBody>
      </p:sp>
      <p:sp>
        <p:nvSpPr>
          <p:cNvPr id="3" name="Sisällön paikkamerkki 2">
            <a:extLst>
              <a:ext uri="{FF2B5EF4-FFF2-40B4-BE49-F238E27FC236}">
                <a16:creationId xmlns:a16="http://schemas.microsoft.com/office/drawing/2014/main" id="{CF79AC6D-FE52-49BF-A90A-896135065986}"/>
              </a:ext>
            </a:extLst>
          </p:cNvPr>
          <p:cNvSpPr>
            <a:spLocks noGrp="1"/>
          </p:cNvSpPr>
          <p:nvPr>
            <p:ph idx="1"/>
          </p:nvPr>
        </p:nvSpPr>
        <p:spPr/>
        <p:txBody>
          <a:bodyPr/>
          <a:lstStyle/>
          <a:p>
            <a:r>
              <a:rPr lang="fi-FI" sz="1600" dirty="0"/>
              <a:t>Strategia koskee valtion, TE-toimistojen, TE-Asiakaspalvelukeskuksen ja osin ELY-keskusten tuottamia TE-palveluja. Strategia on virkamiesnäkemys ja luonteeltaan muutosvaiheen strategia, joka linjaa lähivuosien TE-palveluiden painopisteet. Strategia elää ajassa ja sen toimeenpanoa arvioidaan jatkuvasti. Strategian väliarviointi tehdään vuonna 2023, jolloin päätetään sen jatkosta.</a:t>
            </a:r>
          </a:p>
          <a:p>
            <a:r>
              <a:rPr lang="fi-FI" sz="1600" dirty="0"/>
              <a:t>Palvelustrategian valmistelussa huomioitu: </a:t>
            </a:r>
          </a:p>
          <a:p>
            <a:r>
              <a:rPr lang="fi-FI" sz="1600" dirty="0"/>
              <a:t>useat TE-hallinnon rakenteisiin ja toiminnan organisointiin vaikuttavat uudistukset, kuten työllisyyden kuntakokeilut, pohjoismainen työvoimapalvelumalli, pysyvän palvelurakenteen valmistelu, jatkuvan oppimisen palveluorganisaation uudistaminen sekä monialaisten palveluiden laajentuminen. Muutoksia valmistellaan vuorovaikutuksessa toisiinsa. Asiakkaiden palvelutarpeet, yksilöllisyys, asiakaslähtöisyys, kustannustehokkuus ja vaikuttavuus ohjaavat työvoima- ja yrityspalveluiden kehittämistä riippumatta siitä millaiseksi tuleva hallintorakenne muotoutuu.</a:t>
            </a:r>
          </a:p>
          <a:p>
            <a:endParaRPr lang="fi-FI" dirty="0"/>
          </a:p>
        </p:txBody>
      </p:sp>
    </p:spTree>
    <p:extLst>
      <p:ext uri="{BB962C8B-B14F-4D97-AF65-F5344CB8AC3E}">
        <p14:creationId xmlns:p14="http://schemas.microsoft.com/office/powerpoint/2010/main" val="1472825098"/>
      </p:ext>
    </p:extLst>
  </p:cSld>
  <p:clrMapOvr>
    <a:masterClrMapping/>
  </p:clrMapOvr>
</p:sld>
</file>

<file path=ppt/theme/theme1.xml><?xml version="1.0" encoding="utf-8"?>
<a:theme xmlns:a="http://schemas.openxmlformats.org/drawingml/2006/main" name="Diaesitys_Pro2016">
  <a:themeElements>
    <a:clrScheme name="Provärit">
      <a:dk1>
        <a:srgbClr val="000000"/>
      </a:dk1>
      <a:lt1>
        <a:srgbClr val="FFFFFF"/>
      </a:lt1>
      <a:dk2>
        <a:srgbClr val="D51D59"/>
      </a:dk2>
      <a:lt2>
        <a:srgbClr val="FFFFFF"/>
      </a:lt2>
      <a:accent1>
        <a:srgbClr val="D51D59"/>
      </a:accent1>
      <a:accent2>
        <a:srgbClr val="2C93B0"/>
      </a:accent2>
      <a:accent3>
        <a:srgbClr val="43A59B"/>
      </a:accent3>
      <a:accent4>
        <a:srgbClr val="A9A9A9"/>
      </a:accent4>
      <a:accent5>
        <a:srgbClr val="EFEFEF"/>
      </a:accent5>
      <a:accent6>
        <a:srgbClr val="D51D59"/>
      </a:accent6>
      <a:hlink>
        <a:srgbClr val="A9A9A9"/>
      </a:hlink>
      <a:folHlink>
        <a:srgbClr val="EFEFEF"/>
      </a:folHlink>
    </a:clrScheme>
    <a:fontScheme name="Propower2016">
      <a:majorFont>
        <a:latin typeface="Impac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smtClean="0">
            <a:ln>
              <a:noFill/>
            </a:ln>
            <a:solidFill>
              <a:schemeClr val="tx1"/>
            </a:solidFill>
            <a:effectLst/>
            <a:latin typeface="Arial" charset="0"/>
            <a:ea typeface="ＭＳ Ｐゴシック" charset="-128"/>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vert="horz" wrap="square" lIns="91429" tIns="45715" rIns="91429" bIns="45715" numCol="1" anchor="ctr" anchorCtr="0" compatLnSpc="1">
        <a:prstTxWarp prst="textNoShape">
          <a:avLst/>
        </a:prstTxWarp>
        <a:spAutoFit/>
      </a:bodyPr>
      <a:lstStyle>
        <a:defPPr algn="r">
          <a:defRPr sz="2000" b="0" kern="0" dirty="0" smtClean="0">
            <a:latin typeface="Arial" panose="020B0604020202020204" pitchFamily="34" charset="0"/>
            <a:cs typeface="Arial" panose="020B0604020202020204" pitchFamily="34" charset="0"/>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iaesitys_Pro2016" id="{3F2712E0-2E01-4BAF-8C56-8AB70376FF4F}" vid="{79CFD80D-4705-4214-90F6-11F9D4F7ED00}"/>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EC6A88974EEB3346AC29EE07921F4236" ma:contentTypeVersion="2" ma:contentTypeDescription="Luo uusi asiakirja." ma:contentTypeScope="" ma:versionID="5cada4f61f677a3b85f9759d0dfcd788">
  <xsd:schema xmlns:xsd="http://www.w3.org/2001/XMLSchema" xmlns:xs="http://www.w3.org/2001/XMLSchema" xmlns:p="http://schemas.microsoft.com/office/2006/metadata/properties" xmlns:ns2="ca4a96a0-f231-40d7-a157-61deb92c0b75" targetNamespace="http://schemas.microsoft.com/office/2006/metadata/properties" ma:root="true" ma:fieldsID="aa292fe57954340d8ed354ba86a6c1cf" ns2:_="">
    <xsd:import namespace="ca4a96a0-f231-40d7-a157-61deb92c0b7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4a96a0-f231-40d7-a157-61deb92c0b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D1EC52-BE4E-4C81-BF92-407F531C7D69}">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ca4a96a0-f231-40d7-a157-61deb92c0b75"/>
    <ds:schemaRef ds:uri="http://www.w3.org/XML/1998/namespace"/>
    <ds:schemaRef ds:uri="http://purl.org/dc/dcmitype/"/>
  </ds:schemaRefs>
</ds:datastoreItem>
</file>

<file path=customXml/itemProps2.xml><?xml version="1.0" encoding="utf-8"?>
<ds:datastoreItem xmlns:ds="http://schemas.openxmlformats.org/officeDocument/2006/customXml" ds:itemID="{FEBC258B-71A7-4B82-BC64-49D014BD35CE}">
  <ds:schemaRefs>
    <ds:schemaRef ds:uri="ca4a96a0-f231-40d7-a157-61deb92c0b7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8D4D80A-45EB-4A13-97FC-AA7F48E6DD6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Diaesitys_Pro2016_esitys</Template>
  <TotalTime>1911</TotalTime>
  <Words>1632</Words>
  <Application>Microsoft Office PowerPoint</Application>
  <PresentationFormat>Näytössä katseltava diaesitys (4:3)</PresentationFormat>
  <Paragraphs>191</Paragraphs>
  <Slides>21</Slides>
  <Notes>1</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21</vt:i4>
      </vt:variant>
    </vt:vector>
  </HeadingPairs>
  <TitlesOfParts>
    <vt:vector size="26" baseType="lpstr">
      <vt:lpstr>Arial</vt:lpstr>
      <vt:lpstr>Calibri</vt:lpstr>
      <vt:lpstr>Impact</vt:lpstr>
      <vt:lpstr>Wingdings</vt:lpstr>
      <vt:lpstr>Diaesitys_Pro2016</vt:lpstr>
      <vt:lpstr> Yhdistysten kokoukset kevät 2021 Kari Reponen/Marika Englund</vt:lpstr>
      <vt:lpstr>Asiakokonaisuuksia</vt:lpstr>
      <vt:lpstr>Virastoerä 1.5.2021</vt:lpstr>
      <vt:lpstr>Työvoima- ja yrityspalvelujen uudistamisen ohjausryhmä (TE-Ohjuri)</vt:lpstr>
      <vt:lpstr>TE-palveluiden uudistamisen liittyen – TEM – ministeriötason valmistelua </vt:lpstr>
      <vt:lpstr>  TYÖLLISYYDEN EDISTÄMISEN KUNTAKOKEILUT  </vt:lpstr>
      <vt:lpstr>TE-PALVELUSTRATEGIA 2021-2023</vt:lpstr>
      <vt:lpstr>TE-palvelustrategia</vt:lpstr>
      <vt:lpstr>TE-palvelustrategia</vt:lpstr>
      <vt:lpstr>TE-palvelustrategia – TEM sivusto </vt:lpstr>
      <vt:lpstr>Valtakunnallinen yhteistoiminta  2021</vt:lpstr>
      <vt:lpstr>Valtakunnallinen yhteistoiminta  2021 ELYT/KEHA/TET</vt:lpstr>
      <vt:lpstr>Henkilöstöedustajien toimikaudet</vt:lpstr>
      <vt:lpstr>PRO edustajistokausi 2021-2024</vt:lpstr>
      <vt:lpstr>Ammattiliitto Pro ryn keskustelu- ja infotilaisuudet kokeiluihin siirtyneelle TE-palveluhenkilöstölle ke 14.4.  ja  ke  21.4.2021 klo 16.15-</vt:lpstr>
      <vt:lpstr>Pro edunvalvonta julkinen sektori</vt:lpstr>
      <vt:lpstr>Muuta - yhteistoimintaryhmät</vt:lpstr>
      <vt:lpstr>Muuta - yhteistoimintaryhmät</vt:lpstr>
      <vt:lpstr>Kuntakokeilut</vt:lpstr>
      <vt:lpstr> Työ- ja elinkeinotoimistojen alueellisen toimivallan muuttaminen  </vt:lpstr>
      <vt:lpstr>PowerPoint-esitys</vt:lpstr>
    </vt:vector>
  </TitlesOfParts>
  <Company>Ammattiliitto pro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Pron esittelydiat Pardian luottamushenkilöille syksy 2018</dc:title>
  <dc:subject>Pron esittelydiat Pardian luottamushenkilöille syksy 2018</dc:subject>
  <dc:creator>Tuomainen, Nina</dc:creator>
  <cp:keywords/>
  <cp:lastModifiedBy>Ohra-aho Laila (TET)</cp:lastModifiedBy>
  <cp:revision>337</cp:revision>
  <cp:lastPrinted>2019-10-04T09:55:40Z</cp:lastPrinted>
  <dcterms:created xsi:type="dcterms:W3CDTF">2016-08-22T13:01:28Z</dcterms:created>
  <dcterms:modified xsi:type="dcterms:W3CDTF">2021-03-23T13:48:38Z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0x010100EC6A88974EEB3346AC29EE07921F4236</vt:lpwstr>
  </property>
  <property fmtid="{D5CDD505-2E9C-101B-9397-08002B2CF9AE}" pid="3" name="TaxKeyword">
    <vt:lpwstr/>
  </property>
  <property fmtid="{D5CDD505-2E9C-101B-9397-08002B2CF9AE}" pid="4" name="_dlc_DocIdItemGuid">
    <vt:lpwstr>4fb875c4-b99d-4baf-b87a-7a3b2979dcce</vt:lpwstr>
  </property>
</Properties>
</file>